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338" r:id="rId3"/>
    <p:sldId id="337" r:id="rId4"/>
    <p:sldId id="367" r:id="rId5"/>
    <p:sldId id="339" r:id="rId6"/>
    <p:sldId id="370" r:id="rId7"/>
    <p:sldId id="371" r:id="rId8"/>
    <p:sldId id="372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5" r:id="rId19"/>
    <p:sldId id="356" r:id="rId20"/>
    <p:sldId id="362" r:id="rId21"/>
    <p:sldId id="363" r:id="rId22"/>
    <p:sldId id="361" r:id="rId23"/>
    <p:sldId id="360" r:id="rId24"/>
    <p:sldId id="364" r:id="rId25"/>
    <p:sldId id="320" r:id="rId26"/>
    <p:sldId id="357" r:id="rId27"/>
    <p:sldId id="358" r:id="rId28"/>
    <p:sldId id="359" r:id="rId29"/>
    <p:sldId id="369" r:id="rId30"/>
    <p:sldId id="365" r:id="rId31"/>
    <p:sldId id="368" r:id="rId3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09" autoAdjust="0"/>
    <p:restoredTop sz="87136" autoAdjust="0"/>
  </p:normalViewPr>
  <p:slideViewPr>
    <p:cSldViewPr>
      <p:cViewPr varScale="1">
        <p:scale>
          <a:sx n="157" d="100"/>
          <a:sy n="157" d="100"/>
        </p:scale>
        <p:origin x="1836" y="13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2019-09-23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I'm Catalin from Inria Paris and I will tell you about our work on formally secure compartmentalization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challenge with devising a formal definition for a </a:t>
            </a:r>
            <a:r>
              <a:rPr lang="en-US" dirty="0" err="1" smtClean="0"/>
              <a:t>mitifation</a:t>
            </a:r>
            <a:r>
              <a:rPr lang="en-US" dirty="0" smtClean="0"/>
              <a:t>, is that in order for such a definition to be useful, it should make it easier to reason about the security of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58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a lot of the explanations here happen in the air</a:t>
            </a:r>
          </a:p>
          <a:p>
            <a:r>
              <a:rPr lang="en-US" baseline="0" dirty="0" smtClean="0"/>
              <a:t>- we say that a compartmentalizing compilation chain is secure, if whenever a program is compiled and then executed producing trace then there is a good explanation of this trace in the source language.</a:t>
            </a:r>
          </a:p>
          <a:p>
            <a:r>
              <a:rPr lang="en-US" baseline="0" dirty="0" smtClean="0"/>
              <a:t>- the program we compile is composed in this example of 3 components: C0, C1, and C2</a:t>
            </a:r>
          </a:p>
          <a:p>
            <a:r>
              <a:rPr lang="en-US" baseline="0" dirty="0" smtClean="0"/>
              <a:t>- the finite trace t records how the program as a whole interacts with the outside world (e.g. system calls)</a:t>
            </a:r>
          </a:p>
          <a:p>
            <a:r>
              <a:rPr lang="en-US" baseline="0" dirty="0" smtClean="0"/>
              <a:t>- so we say that a compilation chain is secure when each trace t of the compiled program can be explained by some series of component compromises ("dynamic compromise scenario",)</a:t>
            </a:r>
            <a:endParaRPr lang="en-US" dirty="0" smtClean="0"/>
          </a:p>
          <a:p>
            <a:r>
              <a:rPr lang="en-US" dirty="0" smtClean="0"/>
              <a:t>TODO: Unsure the last</a:t>
            </a:r>
            <a:r>
              <a:rPr lang="en-US" baseline="0" dirty="0" smtClean="0"/>
              <a:t> takeaway is the best one for this slide - it seems a bit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59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49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TODO: Switch to something more friendly to color blind people</a:t>
            </a:r>
          </a:p>
          <a:p>
            <a:r>
              <a:rPr lang="en-US" dirty="0" smtClean="0"/>
              <a:t>SAY (start): They key enabler for this project is a </a:t>
            </a:r>
            <a:r>
              <a:rPr lang="en-US" b="1" dirty="0" smtClean="0"/>
              <a:t>software-hardware protection mechanism called micro-policies</a:t>
            </a:r>
            <a:r>
              <a:rPr lang="en-US" dirty="0" smtClean="0"/>
              <a:t>,</a:t>
            </a:r>
            <a:r>
              <a:rPr lang="en-US" baseline="0" dirty="0" smtClean="0"/>
              <a:t> on which I’ve been working in the past 4 years.</a:t>
            </a:r>
          </a:p>
          <a:p>
            <a:r>
              <a:rPr lang="en-US" b="1" baseline="0" dirty="0" smtClean="0"/>
              <a:t>SAY (end): ... of course the software monitor can also disallow any instruction if it causes a violation of the enforce policy, for instance the monitor can disallow a write out of the bounds of an array if the color of the pointer doesn’t match the color of the memory location.</a:t>
            </a:r>
            <a:endParaRPr lang="en-US" b="1" dirty="0" smtClean="0"/>
          </a:p>
          <a:p>
            <a:r>
              <a:rPr lang="en-US" b="1" dirty="0" smtClean="0"/>
              <a:t>JPB:</a:t>
            </a:r>
            <a:r>
              <a:rPr lang="en-US" b="1" baseline="0" dirty="0" smtClean="0"/>
              <a:t> add enthusiasm, this is a really cool mechanism: efficient, fine-grained, expressive, adaptable, secure, formally verified, real – would need time to say it!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7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Switch to something more friendly to color blind people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6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07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compilation and back-translation are compositional,  previous definition reduces to (a variant of)</a:t>
            </a:r>
            <a:r>
              <a:rPr lang="en-US" baseline="0" dirty="0" smtClean="0"/>
              <a:t> </a:t>
            </a:r>
            <a:r>
              <a:rPr lang="en-US" dirty="0" smtClean="0"/>
              <a:t>Robust Safety </a:t>
            </a:r>
            <a:r>
              <a:rPr lang="en-US" dirty="0" smtClean="0"/>
              <a:t>Preservation</a:t>
            </a:r>
          </a:p>
          <a:p>
            <a:endParaRPr lang="en-US" dirty="0" smtClean="0"/>
          </a:p>
          <a:p>
            <a:r>
              <a:rPr lang="en-US" baseline="0" dirty="0" smtClean="0"/>
              <a:t>Compiled components are protected enough by the secure compilation chain so that t</a:t>
            </a:r>
            <a:r>
              <a:rPr lang="en-US" dirty="0" smtClean="0"/>
              <a:t>arget</a:t>
            </a:r>
            <a:r>
              <a:rPr lang="en-US" baseline="0" dirty="0" smtClean="0"/>
              <a:t> context has no extra power compared to a source context.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TODO: could bring more intuition from previous slides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6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2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add different trace</a:t>
            </a:r>
            <a:r>
              <a:rPr lang="en-US" baseline="0" dirty="0" smtClean="0"/>
              <a:t> models, </a:t>
            </a:r>
            <a:r>
              <a:rPr lang="en-US" baseline="0" smtClean="0"/>
              <a:t>mapping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4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talk is</a:t>
            </a:r>
            <a:r>
              <a:rPr lang="en-US" baseline="0" dirty="0" smtClean="0"/>
              <a:t> about security, however </a:t>
            </a:r>
            <a:r>
              <a:rPr lang="en-US" baseline="0" dirty="0" smtClean="0"/>
              <a:t>since security</a:t>
            </a:r>
            <a:r>
              <a:rPr lang="en-US" dirty="0" smtClean="0"/>
              <a:t> can </a:t>
            </a:r>
            <a:r>
              <a:rPr lang="en-US" dirty="0" smtClean="0"/>
              <a:t>means different things to different </a:t>
            </a:r>
            <a:r>
              <a:rPr lang="en-US" dirty="0" smtClean="0"/>
              <a:t>people,</a:t>
            </a:r>
            <a:r>
              <a:rPr lang="en-US" baseline="0" dirty="0" smtClean="0"/>
              <a:t> here's my </a:t>
            </a:r>
            <a:r>
              <a:rPr lang="en-US" dirty="0" smtClean="0"/>
              <a:t>view</a:t>
            </a:r>
            <a:r>
              <a:rPr lang="en-US" baseline="0" dirty="0" smtClean="0"/>
              <a:t> </a:t>
            </a:r>
            <a:r>
              <a:rPr lang="en-US" baseline="0" dirty="0" smtClean="0"/>
              <a:t>on security. </a:t>
            </a:r>
            <a:r>
              <a:rPr lang="en-US" baseline="0" dirty="0" smtClean="0"/>
              <a:t>For me computer </a:t>
            </a:r>
            <a:r>
              <a:rPr lang="en-US" baseline="0" dirty="0" smtClean="0"/>
              <a:t>security </a:t>
            </a:r>
            <a:r>
              <a:rPr lang="en-US" baseline="0" dirty="0" smtClean="0"/>
              <a:t>is about:</a:t>
            </a:r>
            <a:endParaRPr lang="en-US" baseline="0" dirty="0" smtClean="0"/>
          </a:p>
          <a:p>
            <a:r>
              <a:rPr lang="en-US" baseline="0" dirty="0" smtClean="0"/>
              <a:t>1</a:t>
            </a:r>
            <a:r>
              <a:rPr lang="en-US" baseline="0" dirty="0" smtClean="0"/>
              <a:t>. defining </a:t>
            </a:r>
            <a:r>
              <a:rPr lang="en-US" baseline="0" dirty="0" smtClean="0"/>
              <a:t>clear security goals</a:t>
            </a:r>
          </a:p>
          <a:p>
            <a:r>
              <a:rPr lang="en-US" baseline="0" dirty="0" smtClean="0"/>
              <a:t>2. </a:t>
            </a:r>
            <a:r>
              <a:rPr lang="en-US" baseline="0" dirty="0" smtClean="0"/>
              <a:t>building </a:t>
            </a:r>
            <a:r>
              <a:rPr lang="en-US" baseline="0" dirty="0" smtClean="0"/>
              <a:t>effective security enforcement mechanisms</a:t>
            </a:r>
          </a:p>
          <a:p>
            <a:r>
              <a:rPr lang="en-US" baseline="0" dirty="0" smtClean="0"/>
              <a:t>3. and then </a:t>
            </a:r>
            <a:r>
              <a:rPr lang="en-US" baseline="0" dirty="0" smtClean="0"/>
              <a:t>hopefully providing </a:t>
            </a:r>
            <a:r>
              <a:rPr lang="en-US" baseline="0" dirty="0" smtClean="0"/>
              <a:t>some compelling evidence or proof that the enforcement does achieve the security goals.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72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SAY (beginning): The </a:t>
            </a:r>
            <a:r>
              <a:rPr lang="en-US" baseline="0" dirty="0" smtClean="0"/>
              <a:t>dream </a:t>
            </a:r>
            <a:r>
              <a:rPr lang="en-US" baseline="0" dirty="0" smtClean="0"/>
              <a:t>is to achieve </a:t>
            </a:r>
            <a:r>
              <a:rPr lang="en-US" baseline="0" dirty="0" smtClean="0"/>
              <a:t>secure compilation at scale at </a:t>
            </a:r>
            <a:r>
              <a:rPr lang="en-US" baseline="0" dirty="0" smtClean="0"/>
              <a:t>scale for realistic programming </a:t>
            </a:r>
            <a:r>
              <a:rPr lang="en-US" baseline="0" dirty="0" smtClean="0"/>
              <a:t>language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B437EE-D348-4D49-8D0B-E2A12F8E0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824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02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5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paper theorems about side-channel resistance and crypto security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0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baseline="0" dirty="0" smtClean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17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talk is about compartmentalization, and an important use of compartmentalization these days is to mitigate the devastating low-level attacks.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29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/>
                </a:solidFill>
              </a:rPr>
              <a:t>Practical mitigation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3. The responsibility for enforcing the component abstraction can be freely split / shared between the compiler, ..., hardware. We</a:t>
            </a:r>
            <a:r>
              <a:rPr lang="en-US" baseline="0" dirty="0" smtClean="0"/>
              <a:t> call all these entities a compartmentalizing compilation chain.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08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Start: Compartmentalizing compilation seems to provide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26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6021-58C3-4E5D-8BBB-4314F2568516}" type="datetime1">
              <a:rPr lang="en-US" smtClean="0"/>
              <a:t>2019-09-23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F43D-0ED1-4F29-8E1D-57BE7B33A4CE}" type="datetime1">
              <a:rPr lang="en-US" smtClean="0"/>
              <a:t>2019-09-23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BCD8-AC7F-41EA-AADA-21D27CA8744F}" type="datetime1">
              <a:rPr lang="en-US" smtClean="0"/>
              <a:t>2019-09-23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B0D8-CAA7-4329-BBEE-2722B0535505}" type="datetime1">
              <a:rPr lang="en-US" smtClean="0"/>
              <a:t>2019-09-23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B950-6BB1-4F84-8BB1-8261E03229D7}" type="datetime1">
              <a:rPr lang="en-US" smtClean="0"/>
              <a:t>2019-09-23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3E42-D0E6-44FB-B701-FD74B390060D}" type="datetime1">
              <a:rPr lang="en-US" smtClean="0"/>
              <a:t>2019-09-23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72E4-3D07-4C00-BCD2-0C4366E79F13}" type="datetime1">
              <a:rPr lang="en-US" smtClean="0"/>
              <a:t>2019-09-23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863-361C-4082-9348-6A60EAF4CF78}" type="datetime1">
              <a:rPr lang="en-US" smtClean="0"/>
              <a:t>2019-09-23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C4AD-9339-4E3E-BA65-ACDE4A64233E}" type="datetime1">
              <a:rPr lang="en-US" smtClean="0"/>
              <a:t>2019-09-23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3CB3-1185-4EB7-94FC-026336EF999E}" type="datetime1">
              <a:rPr lang="en-US" smtClean="0"/>
              <a:t>2019-09-23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0514-54E2-464B-829E-09FA4B9C1B21}" type="datetime1">
              <a:rPr lang="en-US" smtClean="0"/>
              <a:t>2019-09-23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F7E12-C93A-4B3A-BC88-E4170706B5A5}" type="datetime1">
              <a:rPr lang="en-US" smtClean="0"/>
              <a:t>2019-09-23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Relationship Id="rId1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secure-compilation.github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5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1.jpeg"/><Relationship Id="rId7" Type="http://schemas.openxmlformats.org/officeDocument/2006/relationships/image" Target="../media/image3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5.pn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4750" y="1397000"/>
            <a:ext cx="6794500" cy="1225021"/>
          </a:xfrm>
        </p:spPr>
        <p:txBody>
          <a:bodyPr>
            <a:noAutofit/>
          </a:bodyPr>
          <a:lstStyle/>
          <a:p>
            <a:r>
              <a:rPr lang="en-US" sz="3750" b="1" dirty="0">
                <a:solidFill>
                  <a:srgbClr val="C00000"/>
                </a:solidFill>
              </a:rPr>
              <a:t>When Good Components Go Bad</a:t>
            </a:r>
            <a:br>
              <a:rPr lang="en-US" sz="3750" b="1" dirty="0">
                <a:solidFill>
                  <a:srgbClr val="C00000"/>
                </a:solidFill>
              </a:rPr>
            </a:br>
            <a:r>
              <a:rPr lang="en-US" sz="3333" b="1" dirty="0">
                <a:solidFill>
                  <a:schemeClr val="tx2"/>
                </a:solidFill>
              </a:rPr>
              <a:t>Formally Secure Compilation</a:t>
            </a:r>
            <a:br>
              <a:rPr lang="en-US" sz="3333" b="1" dirty="0">
                <a:solidFill>
                  <a:schemeClr val="tx2"/>
                </a:solidFill>
              </a:rPr>
            </a:br>
            <a:r>
              <a:rPr lang="en-US" sz="3000" b="1" dirty="0">
                <a:solidFill>
                  <a:schemeClr val="tx2"/>
                </a:solidFill>
              </a:rPr>
              <a:t>Despite Dynamic Compromise</a:t>
            </a:r>
            <a:endParaRPr lang="en-US" sz="3333" b="1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238500"/>
            <a:ext cx="5334000" cy="1079500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C</a:t>
            </a:r>
            <a:r>
              <a:rPr lang="ro-RO" sz="3000" b="1" dirty="0">
                <a:solidFill>
                  <a:schemeClr val="tx1"/>
                </a:solidFill>
              </a:rPr>
              <a:t>ătălin Hrițcu</a:t>
            </a:r>
            <a:endParaRPr lang="en-US" sz="3000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heartble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000" y="508000"/>
            <a:ext cx="889000" cy="1076707"/>
          </a:xfrm>
          <a:prstGeom prst="rect">
            <a:avLst/>
          </a:prstGeom>
        </p:spPr>
      </p:pic>
      <p:pic>
        <p:nvPicPr>
          <p:cNvPr id="8" name="Picture 7" descr="puzzle-modularity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668" y="1896705"/>
            <a:ext cx="1278163" cy="10335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88" y="987901"/>
            <a:ext cx="762000" cy="94742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5" name="Picture 4" descr="sallie1-2006-scree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26976" y="3476902"/>
            <a:ext cx="710525" cy="99473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Picture 6" descr="apt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6905" y="3491754"/>
            <a:ext cx="768048" cy="98032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8" name="Picture 7" descr="marco.jpg"/>
          <p:cNvPicPr>
            <a:picLocks noChangeAspect="1"/>
          </p:cNvPicPr>
          <p:nvPr/>
        </p:nvPicPr>
        <p:blipFill>
          <a:blip r:embed="rId6" cstate="print"/>
          <a:srcRect l="15700" r="15700"/>
          <a:stretch>
            <a:fillRect/>
          </a:stretch>
        </p:blipFill>
        <p:spPr>
          <a:xfrm>
            <a:off x="6912779" y="3487745"/>
            <a:ext cx="715918" cy="960126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678852" y="1938686"/>
            <a:ext cx="7356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</a:t>
            </a:r>
            <a:r>
              <a:rPr lang="ro-RO" sz="1500" b="1" dirty="0"/>
              <a:t>ătălin</a:t>
            </a:r>
            <a:endParaRPr lang="en-US" sz="1500" dirty="0"/>
          </a:p>
          <a:p>
            <a:pPr algn="ctr"/>
            <a:r>
              <a:rPr lang="en-US" sz="1500" b="1" dirty="0"/>
              <a:t>Hrițcu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23314" y="4465768"/>
            <a:ext cx="891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Marco</a:t>
            </a:r>
          </a:p>
          <a:p>
            <a:pPr algn="ctr"/>
            <a:r>
              <a:rPr lang="en-US" sz="1500" b="1" dirty="0" err="1" smtClean="0"/>
              <a:t>Stronati</a:t>
            </a:r>
            <a:endParaRPr lang="en-US" sz="1500" b="1" dirty="0" smtClean="0"/>
          </a:p>
          <a:p>
            <a:pPr algn="ctr"/>
            <a:r>
              <a:rPr lang="en-US" sz="1500" dirty="0" err="1" smtClean="0">
                <a:solidFill>
                  <a:schemeClr val="bg1">
                    <a:lumMod val="50000"/>
                  </a:schemeClr>
                </a:solidFill>
              </a:rPr>
              <a:t>Tezos</a:t>
            </a:r>
            <a:endParaRPr lang="en-US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(ex Inria)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9" y="3482606"/>
            <a:ext cx="718284" cy="95771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5098" y="4440318"/>
            <a:ext cx="13310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Arthur</a:t>
            </a:r>
          </a:p>
          <a:p>
            <a:pPr algn="ctr"/>
            <a:r>
              <a:rPr lang="en-US" sz="1500" b="1" dirty="0" err="1"/>
              <a:t>Azevedo</a:t>
            </a:r>
            <a:endParaRPr lang="en-US" sz="1500" b="1" dirty="0"/>
          </a:p>
          <a:p>
            <a:pPr algn="ctr"/>
            <a:r>
              <a:rPr lang="en-US" sz="1500" b="1" dirty="0"/>
              <a:t>de </a:t>
            </a:r>
            <a:r>
              <a:rPr lang="en-US" sz="1500" b="1" dirty="0" err="1" smtClean="0"/>
              <a:t>Amorim</a:t>
            </a:r>
            <a:endParaRPr lang="en-US" sz="1500" b="1" dirty="0" smtClean="0"/>
          </a:p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CMU (ex Inria)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r="30283"/>
          <a:stretch/>
        </p:blipFill>
        <p:spPr>
          <a:xfrm>
            <a:off x="2576284" y="3482606"/>
            <a:ext cx="720062" cy="965664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401832" y="4462679"/>
            <a:ext cx="1069268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Ana Nora</a:t>
            </a:r>
          </a:p>
          <a:p>
            <a:pPr algn="ctr"/>
            <a:r>
              <a:rPr lang="en-US" sz="1500" b="1" dirty="0" smtClean="0"/>
              <a:t>Evans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U.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Virginia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(ex Inria)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43698" y="4496599"/>
            <a:ext cx="89550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Andrew</a:t>
            </a:r>
          </a:p>
          <a:p>
            <a:pPr algn="ctr"/>
            <a:r>
              <a:rPr lang="en-US" sz="1500" b="1" dirty="0" err="1" smtClean="0"/>
              <a:t>Tolmach</a:t>
            </a:r>
            <a:endParaRPr lang="en-US" sz="1500" b="1" dirty="0" smtClean="0"/>
          </a:p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Portland</a:t>
            </a:r>
          </a:p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State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26391" y="4518750"/>
            <a:ext cx="94128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Benjamin</a:t>
            </a:r>
          </a:p>
          <a:p>
            <a:pPr algn="ctr"/>
            <a:r>
              <a:rPr lang="en-US" sz="1500" b="1" dirty="0" smtClean="0"/>
              <a:t>Pierce</a:t>
            </a:r>
          </a:p>
          <a:p>
            <a:pPr algn="ctr"/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UPenn</a:t>
            </a:r>
            <a:endParaRPr lang="en-US" sz="15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32" y="3476902"/>
            <a:ext cx="661450" cy="960126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r="-4667"/>
          <a:stretch/>
        </p:blipFill>
        <p:spPr>
          <a:xfrm>
            <a:off x="5835116" y="987901"/>
            <a:ext cx="762000" cy="758567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5834759" y="1744998"/>
            <a:ext cx="7946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/>
              <a:t>Théo</a:t>
            </a:r>
            <a:endParaRPr lang="en-US" sz="1500" b="1" dirty="0"/>
          </a:p>
          <a:p>
            <a:pPr algn="ctr"/>
            <a:r>
              <a:rPr lang="en-US" sz="1500" b="1" dirty="0"/>
              <a:t>Laurent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07" y="987901"/>
            <a:ext cx="640785" cy="98617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1280481" y="1993530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Carmine</a:t>
            </a:r>
          </a:p>
          <a:p>
            <a:pPr algn="ctr"/>
            <a:r>
              <a:rPr lang="en-US" sz="1500" b="1" dirty="0"/>
              <a:t>Abate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85963" y="4463565"/>
            <a:ext cx="99738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/>
              <a:t>Guglielmo</a:t>
            </a:r>
            <a:endParaRPr lang="en-US" sz="1500" b="1" dirty="0"/>
          </a:p>
          <a:p>
            <a:pPr algn="ctr"/>
            <a:r>
              <a:rPr lang="en-US" sz="1500" b="1" dirty="0" err="1" smtClean="0"/>
              <a:t>Fachini</a:t>
            </a:r>
            <a:endParaRPr lang="en-US" sz="1500" b="1" dirty="0" smtClean="0"/>
          </a:p>
          <a:p>
            <a:pPr algn="ctr"/>
            <a:r>
              <a:rPr lang="en-US" sz="1500" dirty="0" err="1" smtClean="0">
                <a:solidFill>
                  <a:schemeClr val="bg1">
                    <a:lumMod val="50000"/>
                  </a:schemeClr>
                </a:solidFill>
              </a:rPr>
              <a:t>Nozomi</a:t>
            </a:r>
            <a:endParaRPr lang="en-US" sz="15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(ex Inria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15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15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66" y="987901"/>
            <a:ext cx="656561" cy="72951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2405092" y="1747798"/>
            <a:ext cx="719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Rob</a:t>
            </a:r>
            <a:br>
              <a:rPr lang="en-US" sz="1500" b="1" dirty="0"/>
            </a:br>
            <a:r>
              <a:rPr lang="en-US" sz="1500" b="1" dirty="0"/>
              <a:t>Blanco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55539" y="4288031"/>
            <a:ext cx="973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/>
              <a:t>Yannis</a:t>
            </a:r>
          </a:p>
          <a:p>
            <a:pPr algn="ctr"/>
            <a:r>
              <a:rPr lang="en-US" sz="1500" b="1" dirty="0" smtClean="0"/>
              <a:t>Juglaret</a:t>
            </a:r>
          </a:p>
          <a:p>
            <a:pPr algn="ctr"/>
            <a:r>
              <a:rPr lang="en-US" sz="1500" dirty="0" err="1" smtClean="0">
                <a:solidFill>
                  <a:schemeClr val="bg1">
                    <a:lumMod val="50000"/>
                  </a:schemeClr>
                </a:solidFill>
              </a:rPr>
              <a:t>Quarkslab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ex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Inria</a:t>
            </a:r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20" y="3483349"/>
            <a:ext cx="758567" cy="758567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35" y="987901"/>
            <a:ext cx="762000" cy="7620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6930503" y="1762388"/>
            <a:ext cx="841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 smtClean="0"/>
              <a:t>Jérémy</a:t>
            </a:r>
            <a:r>
              <a:rPr lang="en-US" sz="1500" b="1" dirty="0" smtClean="0"/>
              <a:t/>
            </a:r>
            <a:br>
              <a:rPr lang="en-US" sz="1500" b="1" dirty="0" smtClean="0"/>
            </a:br>
            <a:r>
              <a:rPr lang="en-US" sz="1500" b="1" dirty="0" err="1" smtClean="0"/>
              <a:t>Thibault</a:t>
            </a:r>
            <a:endParaRPr lang="en-US" sz="1500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987901"/>
            <a:ext cx="762000" cy="76200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sp>
        <p:nvSpPr>
          <p:cNvPr id="37" name="TextBox 36"/>
          <p:cNvSpPr txBox="1"/>
          <p:nvPr/>
        </p:nvSpPr>
        <p:spPr>
          <a:xfrm>
            <a:off x="3522498" y="1770102"/>
            <a:ext cx="7360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/>
              <a:t>Florian</a:t>
            </a:r>
          </a:p>
          <a:p>
            <a:pPr algn="ctr"/>
            <a:r>
              <a:rPr lang="en-US" sz="1500" b="1" dirty="0" err="1" smtClean="0"/>
              <a:t>Groult</a:t>
            </a:r>
            <a:endParaRPr lang="en-US" sz="1500" b="1" dirty="0"/>
          </a:p>
        </p:txBody>
      </p:sp>
      <p:sp>
        <p:nvSpPr>
          <p:cNvPr id="17" name="Rectangle 16"/>
          <p:cNvSpPr/>
          <p:nvPr/>
        </p:nvSpPr>
        <p:spPr>
          <a:xfrm>
            <a:off x="208850" y="114300"/>
            <a:ext cx="46601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prstClr val="black"/>
                </a:solidFill>
                <a:ea typeface="+mj-ea"/>
                <a:cs typeface="+mj-cs"/>
              </a:rPr>
              <a:t>Core team at Inria Paris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6390" y="2705100"/>
            <a:ext cx="27521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  <a:ea typeface="+mj-ea"/>
                <a:cs typeface="+mj-cs"/>
              </a:rPr>
              <a:t>Collaborators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25" y="3476902"/>
            <a:ext cx="763073" cy="76307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</p:pic>
      <p:sp>
        <p:nvSpPr>
          <p:cNvPr id="40" name="TextBox 39"/>
          <p:cNvSpPr txBox="1"/>
          <p:nvPr/>
        </p:nvSpPr>
        <p:spPr>
          <a:xfrm>
            <a:off x="1373171" y="4288031"/>
            <a:ext cx="93570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/>
              <a:t>Boris </a:t>
            </a:r>
            <a:r>
              <a:rPr lang="en-US" sz="1500" b="1" dirty="0" err="1" smtClean="0"/>
              <a:t>Eng</a:t>
            </a:r>
            <a:endParaRPr lang="en-US" sz="1500" b="1" dirty="0" smtClean="0"/>
          </a:p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Paris 7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(ex Inria)</a:t>
            </a:r>
          </a:p>
          <a:p>
            <a:pPr algn="ctr"/>
            <a:endParaRPr lang="en-US" sz="1500" b="1" dirty="0" smtClean="0"/>
          </a:p>
        </p:txBody>
      </p:sp>
    </p:spTree>
    <p:extLst>
      <p:ext uri="{BB962C8B-B14F-4D97-AF65-F5344CB8AC3E}">
        <p14:creationId xmlns:p14="http://schemas.microsoft.com/office/powerpoint/2010/main" val="7326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2371725"/>
            <a:ext cx="1155700" cy="1623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4000" b="1" dirty="0"/>
              <a:t>Inherently insecure languages like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lnSpc>
                <a:spcPct val="110000"/>
              </a:lnSpc>
            </a:pPr>
            <a:r>
              <a:rPr lang="en-US" sz="2800" dirty="0" smtClean="0"/>
              <a:t>any </a:t>
            </a:r>
            <a:r>
              <a:rPr lang="en-US" sz="2800" b="1" dirty="0">
                <a:solidFill>
                  <a:srgbClr val="C00000"/>
                </a:solidFill>
              </a:rPr>
              <a:t>buffer overflow</a:t>
            </a:r>
            <a:r>
              <a:rPr lang="en-US" sz="2800" dirty="0"/>
              <a:t> </a:t>
            </a:r>
            <a:r>
              <a:rPr lang="en-US" sz="2800" dirty="0" smtClean="0"/>
              <a:t>can be catastrophic</a:t>
            </a:r>
          </a:p>
          <a:p>
            <a:pPr lvl="1">
              <a:lnSpc>
                <a:spcPct val="110000"/>
              </a:lnSpc>
            </a:pPr>
            <a:r>
              <a:rPr lang="en-US" sz="2800" dirty="0" smtClean="0"/>
              <a:t>~100 </a:t>
            </a:r>
            <a:r>
              <a:rPr lang="en-US" sz="2800" dirty="0"/>
              <a:t>different </a:t>
            </a:r>
            <a:r>
              <a:rPr lang="en-US" sz="2800" b="1" dirty="0" smtClean="0">
                <a:solidFill>
                  <a:srgbClr val="C00000"/>
                </a:solidFill>
              </a:rPr>
              <a:t>undefined behaviors</a:t>
            </a:r>
            <a:br>
              <a:rPr lang="en-US" sz="2800" b="1" dirty="0" smtClean="0">
                <a:solidFill>
                  <a:srgbClr val="C00000"/>
                </a:solidFill>
              </a:rPr>
            </a:br>
            <a:r>
              <a:rPr lang="en-US" sz="2800" b="1" dirty="0" smtClean="0">
                <a:solidFill>
                  <a:srgbClr val="C00000"/>
                </a:solidFill>
              </a:rPr>
              <a:t>   </a:t>
            </a:r>
            <a:r>
              <a:rPr lang="en-US" sz="2800" dirty="0" smtClean="0"/>
              <a:t>in the usual C compiler:</a:t>
            </a:r>
          </a:p>
          <a:p>
            <a:pPr lvl="2"/>
            <a:r>
              <a:rPr lang="en-US" b="1" dirty="0">
                <a:solidFill>
                  <a:srgbClr val="C00000"/>
                </a:solidFill>
              </a:rPr>
              <a:t>use after frees and double frees, invalid </a:t>
            </a:r>
            <a:r>
              <a:rPr lang="en-US" b="1" dirty="0" smtClean="0">
                <a:solidFill>
                  <a:srgbClr val="C00000"/>
                </a:solidFill>
              </a:rPr>
              <a:t>type casts</a:t>
            </a:r>
            <a:r>
              <a:rPr lang="en-US" b="1" dirty="0">
                <a:solidFill>
                  <a:srgbClr val="C00000"/>
                </a:solidFill>
              </a:rPr>
              <a:t>,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signed integer overflows, ...............................</a:t>
            </a:r>
            <a:endParaRPr lang="en-US" sz="2800" dirty="0" smtClean="0"/>
          </a:p>
          <a:p>
            <a:pPr lvl="1">
              <a:lnSpc>
                <a:spcPct val="110000"/>
              </a:lnSpc>
            </a:pPr>
            <a:r>
              <a:rPr lang="en-US" sz="2800" b="1" dirty="0" smtClean="0">
                <a:solidFill>
                  <a:srgbClr val="C00000"/>
                </a:solidFill>
              </a:rPr>
              <a:t>root cause</a:t>
            </a:r>
            <a:r>
              <a:rPr lang="en-US" sz="2800" dirty="0" smtClean="0"/>
              <a:t>, but very challenging to fix:</a:t>
            </a:r>
          </a:p>
          <a:p>
            <a:pPr lvl="2">
              <a:lnSpc>
                <a:spcPct val="110000"/>
              </a:lnSpc>
            </a:pPr>
            <a:r>
              <a:rPr lang="en-US" sz="2800" b="1" dirty="0" smtClean="0"/>
              <a:t>efficiency</a:t>
            </a:r>
            <a:r>
              <a:rPr lang="en-US" sz="2800" dirty="0" smtClean="0"/>
              <a:t>, precision, scalability,</a:t>
            </a:r>
            <a:br>
              <a:rPr lang="en-US" sz="2800" dirty="0" smtClean="0"/>
            </a:br>
            <a:r>
              <a:rPr lang="en-US" sz="2800" dirty="0" smtClean="0"/>
              <a:t>backwards compatibility, deployment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heartble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7250" y="1714500"/>
            <a:ext cx="889000" cy="10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1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uzzle-modularity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9019" y="190500"/>
            <a:ext cx="1334981" cy="107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4000" b="1" dirty="0"/>
              <a:t>Compartmentalization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167" b="1" dirty="0">
                <a:solidFill>
                  <a:srgbClr val="C00000"/>
                </a:solidFill>
              </a:rPr>
              <a:t>Break up security-critical applications</a:t>
            </a:r>
            <a:r>
              <a:rPr lang="en-US" sz="2167" b="1" dirty="0">
                <a:solidFill>
                  <a:schemeClr val="tx2"/>
                </a:solidFill>
              </a:rPr>
              <a:t> </a:t>
            </a:r>
            <a:r>
              <a:rPr lang="en-US" sz="2167" dirty="0" smtClean="0"/>
              <a:t>into</a:t>
            </a:r>
            <a:br>
              <a:rPr lang="en-US" sz="2167" dirty="0" smtClean="0"/>
            </a:br>
            <a:r>
              <a:rPr lang="en-US" sz="2167" b="1" dirty="0" smtClean="0">
                <a:solidFill>
                  <a:schemeClr val="tx2"/>
                </a:solidFill>
              </a:rPr>
              <a:t>mutually </a:t>
            </a:r>
            <a:r>
              <a:rPr lang="en-US" sz="2167" b="1" dirty="0">
                <a:solidFill>
                  <a:schemeClr val="tx2"/>
                </a:solidFill>
              </a:rPr>
              <a:t>distrustful components</a:t>
            </a:r>
            <a:r>
              <a:rPr lang="en-US" sz="2167" b="1" dirty="0"/>
              <a:t> </a:t>
            </a:r>
            <a:r>
              <a:rPr lang="en-US" sz="2167" dirty="0"/>
              <a:t>with </a:t>
            </a:r>
            <a:r>
              <a:rPr lang="en-US" sz="2167" b="1" dirty="0">
                <a:solidFill>
                  <a:schemeClr val="tx2"/>
                </a:solidFill>
              </a:rPr>
              <a:t>clearly specified</a:t>
            </a:r>
            <a:r>
              <a:rPr lang="en-US" sz="2167" dirty="0">
                <a:solidFill>
                  <a:schemeClr val="tx2"/>
                </a:solidFill>
              </a:rPr>
              <a:t> </a:t>
            </a:r>
            <a:r>
              <a:rPr lang="en-US" sz="2167" b="1" dirty="0">
                <a:solidFill>
                  <a:schemeClr val="tx2"/>
                </a:solidFill>
              </a:rPr>
              <a:t>privileges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167" b="1" dirty="0" smtClean="0">
                <a:solidFill>
                  <a:schemeClr val="tx2"/>
                </a:solidFill>
              </a:rPr>
              <a:t>Enforce this component abstraction </a:t>
            </a:r>
            <a:r>
              <a:rPr lang="en-US" sz="2167" b="1" dirty="0">
                <a:solidFill>
                  <a:schemeClr val="tx2"/>
                </a:solidFill>
              </a:rPr>
              <a:t>all the way down</a:t>
            </a:r>
            <a:endParaRPr lang="en-US" sz="2167" dirty="0">
              <a:solidFill>
                <a:schemeClr val="tx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000" dirty="0"/>
              <a:t>separation, static privileges, call-return discipline, types, ...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167" b="1" dirty="0">
                <a:solidFill>
                  <a:schemeClr val="tx2"/>
                </a:solidFill>
              </a:rPr>
              <a:t>Compartmentalizing compilation chain:</a:t>
            </a:r>
            <a:endParaRPr lang="en-US" sz="2167" dirty="0">
              <a:solidFill>
                <a:schemeClr val="tx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000" dirty="0"/>
              <a:t>compiler, linker, loader, runtime, system, hardware</a:t>
            </a:r>
            <a:endParaRPr lang="en-US" dirty="0"/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167" b="1" dirty="0">
                <a:solidFill>
                  <a:schemeClr val="tx2"/>
                </a:solidFill>
              </a:rPr>
              <a:t>Base this on efficient enforcement mechanisms:</a:t>
            </a:r>
          </a:p>
          <a:p>
            <a:pPr lvl="1">
              <a:lnSpc>
                <a:spcPct val="110000"/>
              </a:lnSpc>
            </a:pPr>
            <a:r>
              <a:rPr lang="en-US" sz="1667" b="1" dirty="0"/>
              <a:t>OS processes (all web browsers</a:t>
            </a:r>
            <a:r>
              <a:rPr lang="en-US" sz="1667" b="1" dirty="0" smtClean="0"/>
              <a:t>)</a:t>
            </a:r>
            <a:r>
              <a:rPr lang="en-US" sz="1667" dirty="0" smtClean="0"/>
              <a:t>		</a:t>
            </a:r>
            <a:r>
              <a:rPr lang="en-US" sz="1667" b="1" dirty="0" smtClean="0"/>
              <a:t>— </a:t>
            </a:r>
            <a:r>
              <a:rPr lang="en-US" sz="1667" b="1" dirty="0"/>
              <a:t>hardware enclaves (SGX)</a:t>
            </a:r>
          </a:p>
          <a:p>
            <a:pPr lvl="1">
              <a:lnSpc>
                <a:spcPct val="110000"/>
              </a:lnSpc>
            </a:pPr>
            <a:r>
              <a:rPr lang="en-US" sz="1667" b="1" dirty="0" err="1"/>
              <a:t>WebAssembly</a:t>
            </a:r>
            <a:r>
              <a:rPr lang="en-US" sz="1667" b="1" dirty="0"/>
              <a:t> </a:t>
            </a:r>
            <a:r>
              <a:rPr lang="en-US" sz="1667" b="1" dirty="0" smtClean="0"/>
              <a:t>(modern web </a:t>
            </a:r>
            <a:r>
              <a:rPr lang="en-US" sz="1667" b="1" dirty="0"/>
              <a:t>browsers) </a:t>
            </a:r>
            <a:r>
              <a:rPr lang="en-US" sz="1667" dirty="0"/>
              <a:t>	</a:t>
            </a:r>
            <a:r>
              <a:rPr lang="en-US" sz="1667" dirty="0" smtClean="0"/>
              <a:t>— </a:t>
            </a:r>
            <a:r>
              <a:rPr lang="en-US" sz="1667" dirty="0"/>
              <a:t>capability machines</a:t>
            </a:r>
          </a:p>
          <a:p>
            <a:pPr lvl="1">
              <a:lnSpc>
                <a:spcPct val="110000"/>
              </a:lnSpc>
            </a:pPr>
            <a:r>
              <a:rPr lang="en-US" sz="1667" b="1" dirty="0"/>
              <a:t>software fault isolation (SFI) </a:t>
            </a:r>
            <a:r>
              <a:rPr lang="en-US" sz="1667" dirty="0"/>
              <a:t>		— tagged architectures</a:t>
            </a:r>
          </a:p>
          <a:p>
            <a:pPr>
              <a:lnSpc>
                <a:spcPct val="110000"/>
              </a:lnSpc>
            </a:pPr>
            <a:endParaRPr lang="en-US" sz="2333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0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Security Goal</a:t>
            </a:r>
            <a:r>
              <a:rPr lang="en-US" sz="4000" b="1" dirty="0" smtClean="0">
                <a:solidFill>
                  <a:schemeClr val="tx2"/>
                </a:solidFill>
              </a:rPr>
              <a:t/>
            </a:r>
            <a:br>
              <a:rPr lang="en-US" sz="4000" b="1" dirty="0" smtClean="0">
                <a:solidFill>
                  <a:schemeClr val="tx2"/>
                </a:solidFill>
              </a:rPr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[What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are we trying to achieve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?]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2"/>
                </a:solidFill>
              </a:rPr>
              <a:t>Hoping for strong security </a:t>
            </a:r>
            <a:r>
              <a:rPr lang="en-US" sz="2000" b="1" dirty="0">
                <a:solidFill>
                  <a:schemeClr val="tx2"/>
                </a:solidFill>
              </a:rPr>
              <a:t>guarantees one can make fully water-tight</a:t>
            </a:r>
            <a:endParaRPr lang="en-US" sz="2000" dirty="0">
              <a:solidFill>
                <a:schemeClr val="tx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000" dirty="0"/>
              <a:t>beyond just "increasing attacker effort"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000" b="1" dirty="0"/>
              <a:t>Intuitively, </a:t>
            </a:r>
            <a:r>
              <a:rPr lang="en-US" sz="2000" b="1" dirty="0" smtClean="0"/>
              <a:t>if we use compartmentalization ...</a:t>
            </a:r>
            <a:endParaRPr lang="en-US" sz="2400" b="1" dirty="0"/>
          </a:p>
          <a:p>
            <a:pPr marL="380985" lvl="1" indent="0">
              <a:lnSpc>
                <a:spcPct val="130000"/>
              </a:lnSpc>
              <a:buNone/>
            </a:pPr>
            <a:r>
              <a:rPr lang="en-US" sz="2000" dirty="0"/>
              <a:t>... </a:t>
            </a:r>
            <a:r>
              <a:rPr lang="en-US" sz="2000" b="1" dirty="0">
                <a:solidFill>
                  <a:srgbClr val="C00000"/>
                </a:solidFill>
              </a:rPr>
              <a:t>a vulnerability in one component</a:t>
            </a:r>
            <a:r>
              <a:rPr lang="en-US" sz="2000" b="1" dirty="0"/>
              <a:t> does not immediately</a:t>
            </a:r>
            <a:br>
              <a:rPr lang="en-US" sz="2000" b="1" dirty="0"/>
            </a:br>
            <a:r>
              <a:rPr lang="en-US" sz="2000" b="1" dirty="0"/>
              <a:t>    destroy </a:t>
            </a:r>
            <a:r>
              <a:rPr lang="en-US" sz="2000" b="1" dirty="0">
                <a:solidFill>
                  <a:schemeClr val="tx2"/>
                </a:solidFill>
              </a:rPr>
              <a:t>the security of the whole application</a:t>
            </a:r>
          </a:p>
          <a:p>
            <a:pPr marL="380985" lvl="1" indent="0">
              <a:lnSpc>
                <a:spcPct val="130000"/>
              </a:lnSpc>
              <a:buNone/>
            </a:pPr>
            <a:r>
              <a:rPr lang="en-US" sz="2000" dirty="0"/>
              <a:t>... </a:t>
            </a:r>
            <a:r>
              <a:rPr lang="en-US" sz="2000" b="1" dirty="0"/>
              <a:t>since</a:t>
            </a:r>
            <a:r>
              <a:rPr lang="en-US" sz="2000" dirty="0"/>
              <a:t> </a:t>
            </a:r>
            <a:r>
              <a:rPr lang="en-US" sz="2000" b="1" dirty="0"/>
              <a:t>each component is </a:t>
            </a:r>
            <a:r>
              <a:rPr lang="en-US" sz="2000" b="1" dirty="0">
                <a:solidFill>
                  <a:schemeClr val="tx2"/>
                </a:solidFill>
              </a:rPr>
              <a:t>protected</a:t>
            </a:r>
            <a:r>
              <a:rPr lang="en-US" sz="2000" b="1" dirty="0"/>
              <a:t> from </a:t>
            </a:r>
            <a:r>
              <a:rPr lang="en-US" sz="2000" b="1" dirty="0">
                <a:solidFill>
                  <a:srgbClr val="C00000"/>
                </a:solidFill>
              </a:rPr>
              <a:t>all the others</a:t>
            </a:r>
          </a:p>
          <a:p>
            <a:pPr marL="380985" lvl="1" indent="0">
              <a:lnSpc>
                <a:spcPct val="130000"/>
              </a:lnSpc>
              <a:buNone/>
            </a:pPr>
            <a:r>
              <a:rPr lang="en-US" sz="2000" b="1" dirty="0"/>
              <a:t>... and each component receives </a:t>
            </a:r>
            <a:r>
              <a:rPr lang="en-US" sz="2000" b="1" dirty="0">
                <a:solidFill>
                  <a:schemeClr val="tx2"/>
                </a:solidFill>
              </a:rPr>
              <a:t>protection</a:t>
            </a:r>
            <a:r>
              <a:rPr lang="en-US" sz="2000" b="1" dirty="0"/>
              <a:t> as long as</a:t>
            </a:r>
            <a:br>
              <a:rPr lang="en-US" sz="2000" b="1" dirty="0"/>
            </a:br>
            <a:r>
              <a:rPr lang="en-US" sz="2000" b="1" dirty="0"/>
              <a:t>    it has not been </a:t>
            </a:r>
            <a:r>
              <a:rPr lang="en-US" sz="2000" b="1" dirty="0">
                <a:solidFill>
                  <a:srgbClr val="C00000"/>
                </a:solidFill>
              </a:rPr>
              <a:t>compromised</a:t>
            </a:r>
            <a:r>
              <a:rPr lang="en-US" sz="2000" b="1" dirty="0"/>
              <a:t> (e.g. by a buffer overflow)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2" y="113242"/>
            <a:ext cx="1067858" cy="106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3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79500" y="3108527"/>
            <a:ext cx="6858000" cy="180637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solidFill>
                  <a:srgbClr val="C00000"/>
                </a:solidFill>
              </a:rPr>
              <a:t>Formal </a:t>
            </a:r>
            <a:r>
              <a:rPr lang="en-US" sz="3200" b="1" dirty="0">
                <a:solidFill>
                  <a:srgbClr val="C00000"/>
                </a:solidFill>
              </a:rPr>
              <a:t>definition</a:t>
            </a:r>
            <a:r>
              <a:rPr lang="en-US" sz="3200" b="1" dirty="0"/>
              <a:t> expressing the</a:t>
            </a:r>
            <a:br>
              <a:rPr lang="en-US" sz="3200" b="1" dirty="0"/>
            </a:br>
            <a:r>
              <a:rPr lang="en-US" sz="3200" b="1" dirty="0">
                <a:solidFill>
                  <a:schemeClr val="tx2"/>
                </a:solidFill>
              </a:rPr>
              <a:t>end-to-end security guarantees</a:t>
            </a:r>
            <a:br>
              <a:rPr lang="en-US" sz="3200" b="1" dirty="0">
                <a:solidFill>
                  <a:schemeClr val="tx2"/>
                </a:solidFill>
              </a:rPr>
            </a:br>
            <a:r>
              <a:rPr lang="en-US" sz="3200" b="1" dirty="0"/>
              <a:t>of compartmentalization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79500" y="1714500"/>
            <a:ext cx="6858000" cy="1018973"/>
          </a:xfrm>
          <a:prstGeom prst="rect">
            <a:avLst/>
          </a:prstGeom>
        </p:spPr>
        <p:txBody>
          <a:bodyPr vert="horz" lIns="76200" tIns="38100" rIns="76200" bIns="3810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67" b="1" dirty="0">
                <a:solidFill>
                  <a:srgbClr val="7030A0"/>
                </a:solidFill>
              </a:rPr>
              <a:t>What</a:t>
            </a:r>
            <a:r>
              <a:rPr lang="en-US" sz="2667" b="1" dirty="0"/>
              <a:t> is a compartmentalizing compilation chain supposed to enforce precisely?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66800" y="876300"/>
            <a:ext cx="6858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/>
              <a:t>Can we formalize this intuition?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73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63500"/>
            <a:ext cx="7239000" cy="952500"/>
          </a:xfrm>
        </p:spPr>
        <p:txBody>
          <a:bodyPr>
            <a:noAutofit/>
          </a:bodyPr>
          <a:lstStyle/>
          <a:p>
            <a:r>
              <a:rPr lang="en-US" sz="3000" b="1" dirty="0"/>
              <a:t>Challenge formalizing security of mitigations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079500"/>
            <a:ext cx="6858000" cy="3771636"/>
          </a:xfrm>
        </p:spPr>
        <p:txBody>
          <a:bodyPr>
            <a:noAutofit/>
          </a:bodyPr>
          <a:lstStyle/>
          <a:p>
            <a:r>
              <a:rPr lang="en-US" sz="2333" b="1" dirty="0"/>
              <a:t>We want </a:t>
            </a:r>
            <a:r>
              <a:rPr lang="en-US" sz="2333" b="1" dirty="0">
                <a:solidFill>
                  <a:schemeClr val="tx2"/>
                </a:solidFill>
              </a:rPr>
              <a:t>source-level security reasoning principles</a:t>
            </a:r>
          </a:p>
          <a:p>
            <a:pPr lvl="1"/>
            <a:r>
              <a:rPr lang="en-US" sz="2000" dirty="0"/>
              <a:t>easier to </a:t>
            </a:r>
            <a:r>
              <a:rPr lang="en-US" sz="2000" b="1" dirty="0"/>
              <a:t>reason about security in the source language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if and application is compartmentalized</a:t>
            </a:r>
          </a:p>
          <a:p>
            <a:r>
              <a:rPr lang="en-US" sz="2333" b="1" dirty="0"/>
              <a:t>... even in the presence of </a:t>
            </a:r>
            <a:r>
              <a:rPr lang="en-US" sz="2333" b="1" dirty="0">
                <a:solidFill>
                  <a:srgbClr val="C00000"/>
                </a:solidFill>
              </a:rPr>
              <a:t>undefined behavior</a:t>
            </a:r>
          </a:p>
          <a:p>
            <a:pPr lvl="1"/>
            <a:r>
              <a:rPr lang="en-US" sz="2000" dirty="0"/>
              <a:t>can't be expressed at all by source language semantics!</a:t>
            </a:r>
            <a:endParaRPr lang="en-US" sz="2000" b="1" dirty="0"/>
          </a:p>
          <a:p>
            <a:pPr lvl="1"/>
            <a:r>
              <a:rPr lang="en-US" sz="2000" b="1" dirty="0"/>
              <a:t>what does the following program do?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78000" y="3429001"/>
            <a:ext cx="6858000" cy="2666999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#include &lt;</a:t>
            </a:r>
            <a:r>
              <a:rPr lang="en-US" sz="2000" dirty="0" err="1">
                <a:latin typeface="Consolas" panose="020B0609020204030204" pitchFamily="49" charset="0"/>
              </a:rPr>
              <a:t>string.h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main (</a:t>
            </a:r>
            <a:r>
              <a:rPr lang="en-US" sz="2000" dirty="0" err="1"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</a:rPr>
              <a:t>, char **</a:t>
            </a:r>
            <a:r>
              <a:rPr lang="en-US" sz="2000" dirty="0" err="1">
                <a:latin typeface="Consolas" panose="020B0609020204030204" pitchFamily="49" charset="0"/>
              </a:rPr>
              <a:t>argv</a:t>
            </a:r>
            <a:r>
              <a:rPr lang="en-US" sz="2000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char c[12];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</a:rPr>
              <a:t>(c, </a:t>
            </a:r>
            <a:r>
              <a:rPr lang="en-US" sz="2000" dirty="0" err="1">
                <a:latin typeface="Consolas" panose="020B0609020204030204" pitchFamily="49" charset="0"/>
              </a:rPr>
              <a:t>argv</a:t>
            </a:r>
            <a:r>
              <a:rPr lang="en-US" sz="2000" dirty="0">
                <a:latin typeface="Consolas" panose="020B0609020204030204" pitchFamily="49" charset="0"/>
              </a:rPr>
              <a:t>[1]);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return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688" y="3459736"/>
            <a:ext cx="1699312" cy="25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9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Compartmentalizing compilation should 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Restrict spatial </a:t>
            </a:r>
            <a:r>
              <a:rPr lang="en-US" sz="2800" b="1" dirty="0">
                <a:solidFill>
                  <a:schemeClr val="tx2"/>
                </a:solidFill>
              </a:rPr>
              <a:t>scope</a:t>
            </a:r>
            <a:r>
              <a:rPr lang="en-US" sz="2800" dirty="0"/>
              <a:t> of undefined behavior</a:t>
            </a:r>
            <a:endParaRPr lang="en-US" sz="2800" dirty="0">
              <a:solidFill>
                <a:srgbClr val="C00000"/>
              </a:solidFill>
            </a:endParaRP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mutually-distrustful components</a:t>
            </a:r>
            <a:endParaRPr lang="en-US" sz="1800" dirty="0"/>
          </a:p>
          <a:p>
            <a:pPr lvl="2"/>
            <a:r>
              <a:rPr lang="en-US" sz="2000" b="1" dirty="0"/>
              <a:t>each component protected from all the </a:t>
            </a:r>
            <a:r>
              <a:rPr lang="en-US" sz="2000" b="1" dirty="0" smtClean="0"/>
              <a:t>others</a:t>
            </a:r>
            <a:endParaRPr lang="en-US" sz="2000" dirty="0"/>
          </a:p>
          <a:p>
            <a:r>
              <a:rPr lang="en-US" sz="2800" b="1" dirty="0" smtClean="0">
                <a:solidFill>
                  <a:schemeClr val="tx2"/>
                </a:solidFill>
              </a:rPr>
              <a:t>Restrict </a:t>
            </a:r>
            <a:r>
              <a:rPr lang="en-US" sz="2800" b="1" dirty="0">
                <a:solidFill>
                  <a:schemeClr val="tx2"/>
                </a:solidFill>
              </a:rPr>
              <a:t>temporal scope</a:t>
            </a:r>
            <a:r>
              <a:rPr lang="en-US" sz="2800" dirty="0"/>
              <a:t> of undefined behavior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dynamic compromise</a:t>
            </a:r>
            <a:endParaRPr lang="en-US" sz="1800" dirty="0"/>
          </a:p>
          <a:p>
            <a:pPr lvl="2"/>
            <a:r>
              <a:rPr lang="en-US" sz="2000" b="1" dirty="0"/>
              <a:t>each component gets guarantees</a:t>
            </a:r>
            <a:br>
              <a:rPr lang="en-US" sz="2000" b="1" dirty="0"/>
            </a:br>
            <a:r>
              <a:rPr lang="en-US" sz="2000" b="1" dirty="0"/>
              <a:t>as long as it has not encountered undefined behavior</a:t>
            </a:r>
          </a:p>
          <a:p>
            <a:pPr lvl="2"/>
            <a:r>
              <a:rPr lang="en-US" sz="2000" dirty="0"/>
              <a:t>i.e. the mere existence of vulnerabilities doesn't</a:t>
            </a:r>
            <a:br>
              <a:rPr lang="en-US" sz="2000" dirty="0"/>
            </a:br>
            <a:r>
              <a:rPr lang="en-US" sz="2000" dirty="0" smtClean="0"/>
              <a:t>necessarily </a:t>
            </a:r>
            <a:r>
              <a:rPr lang="en-US" sz="2000" dirty="0"/>
              <a:t>make a component compromised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96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/>
          <p:cNvGrpSpPr/>
          <p:nvPr/>
        </p:nvGrpSpPr>
        <p:grpSpPr>
          <a:xfrm>
            <a:off x="2809494" y="183058"/>
            <a:ext cx="1905000" cy="825500"/>
            <a:chOff x="228600" y="2667000"/>
            <a:chExt cx="2286000" cy="990600"/>
          </a:xfrm>
        </p:grpSpPr>
        <p:grpSp>
          <p:nvGrpSpPr>
            <p:cNvPr id="387" name="Group 386"/>
            <p:cNvGrpSpPr/>
            <p:nvPr/>
          </p:nvGrpSpPr>
          <p:grpSpPr>
            <a:xfrm>
              <a:off x="228600" y="2667000"/>
              <a:ext cx="609600" cy="609600"/>
              <a:chOff x="1752600" y="1143000"/>
              <a:chExt cx="609600" cy="609600"/>
            </a:xfrm>
          </p:grpSpPr>
          <p:sp>
            <p:nvSpPr>
              <p:cNvPr id="397" name="Moon 396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TextBox 397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1066800" y="2667000"/>
              <a:ext cx="609600" cy="609600"/>
              <a:chOff x="1752600" y="1143000"/>
              <a:chExt cx="609600" cy="609600"/>
            </a:xfrm>
          </p:grpSpPr>
          <p:sp>
            <p:nvSpPr>
              <p:cNvPr id="395" name="Moon 394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TextBox 395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1905000" y="2667000"/>
              <a:ext cx="609600" cy="609600"/>
              <a:chOff x="1752600" y="1143000"/>
              <a:chExt cx="609600" cy="609600"/>
            </a:xfrm>
          </p:grpSpPr>
          <p:sp>
            <p:nvSpPr>
              <p:cNvPr id="393" name="Moon 392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TextBox 393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390" name="Oval 389"/>
            <p:cNvSpPr/>
            <p:nvPr/>
          </p:nvSpPr>
          <p:spPr>
            <a:xfrm>
              <a:off x="2286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1" name="Oval 390"/>
            <p:cNvSpPr/>
            <p:nvPr/>
          </p:nvSpPr>
          <p:spPr>
            <a:xfrm>
              <a:off x="10668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2" name="Oval 391"/>
            <p:cNvSpPr/>
            <p:nvPr/>
          </p:nvSpPr>
          <p:spPr>
            <a:xfrm>
              <a:off x="19050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99" name="TextBox 398"/>
          <p:cNvSpPr txBox="1"/>
          <p:nvPr/>
        </p:nvSpPr>
        <p:spPr>
          <a:xfrm>
            <a:off x="1016000" y="1008558"/>
            <a:ext cx="7356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∃ a sequence of component compromises explaining the finite </a:t>
            </a:r>
            <a:r>
              <a:rPr lang="en-US" sz="2000" dirty="0" smtClean="0"/>
              <a:t>trace </a:t>
            </a:r>
            <a:r>
              <a:rPr lang="en-US" sz="2000" i="1" dirty="0" smtClean="0"/>
              <a:t>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in the source language, for instance </a:t>
            </a:r>
            <a:r>
              <a:rPr lang="en-US" sz="2000" i="1" dirty="0"/>
              <a:t>t</a:t>
            </a:r>
            <a:r>
              <a:rPr lang="en-US" sz="2000" i="1" dirty="0" smtClean="0"/>
              <a:t>=m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·m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·m</a:t>
            </a:r>
            <a:r>
              <a:rPr lang="en-US" sz="2000" i="1" baseline="-25000" dirty="0" smtClean="0"/>
              <a:t>3</a:t>
            </a:r>
            <a:r>
              <a:rPr lang="en-US" sz="2000" dirty="0" smtClean="0"/>
              <a:t> </a:t>
            </a:r>
            <a:r>
              <a:rPr lang="en-US" sz="2000" dirty="0"/>
              <a:t>and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3043858" y="600671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1" name="Rectangle 400"/>
          <p:cNvSpPr/>
          <p:nvPr/>
        </p:nvSpPr>
        <p:spPr>
          <a:xfrm>
            <a:off x="3747556" y="593604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2" name="Rectangle 401"/>
          <p:cNvSpPr/>
          <p:nvPr/>
        </p:nvSpPr>
        <p:spPr>
          <a:xfrm>
            <a:off x="4451254" y="586536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3" name="Rectangle 402"/>
          <p:cNvSpPr/>
          <p:nvPr/>
        </p:nvSpPr>
        <p:spPr>
          <a:xfrm>
            <a:off x="4753536" y="437058"/>
            <a:ext cx="580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 </a:t>
            </a:r>
            <a:r>
              <a:rPr lang="en-US" sz="2000" i="1" dirty="0"/>
              <a:t>t</a:t>
            </a:r>
          </a:p>
        </p:txBody>
      </p:sp>
      <p:grpSp>
        <p:nvGrpSpPr>
          <p:cNvPr id="404" name="Group 403"/>
          <p:cNvGrpSpPr/>
          <p:nvPr/>
        </p:nvGrpSpPr>
        <p:grpSpPr>
          <a:xfrm>
            <a:off x="2817474" y="1718181"/>
            <a:ext cx="1905000" cy="825500"/>
            <a:chOff x="381000" y="762000"/>
            <a:chExt cx="2286000" cy="990600"/>
          </a:xfrm>
        </p:grpSpPr>
        <p:grpSp>
          <p:nvGrpSpPr>
            <p:cNvPr id="405" name="Group 404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15" name="Moon 414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TextBox 415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06" name="Group 405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13" name="Moon 412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TextBox 413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07" name="Group 406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11" name="Moon 410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TextBox 411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08" name="Oval 407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09" name="Oval 408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17" name="Rectangle 416"/>
          <p:cNvSpPr/>
          <p:nvPr/>
        </p:nvSpPr>
        <p:spPr>
          <a:xfrm>
            <a:off x="4707629" y="2044164"/>
            <a:ext cx="1995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⇝*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Undef(C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18" name="Rectangle 417"/>
          <p:cNvSpPr/>
          <p:nvPr/>
        </p:nvSpPr>
        <p:spPr>
          <a:xfrm>
            <a:off x="3455388" y="2239037"/>
            <a:ext cx="37863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↯</a:t>
            </a:r>
          </a:p>
        </p:txBody>
      </p:sp>
      <p:sp>
        <p:nvSpPr>
          <p:cNvPr id="419" name="Rectangle 418"/>
          <p:cNvSpPr/>
          <p:nvPr/>
        </p:nvSpPr>
        <p:spPr>
          <a:xfrm>
            <a:off x="1772309" y="2035681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endParaRPr lang="en-US" sz="2000" dirty="0"/>
          </a:p>
        </p:txBody>
      </p:sp>
      <p:sp>
        <p:nvSpPr>
          <p:cNvPr id="420" name="Rectangle 419"/>
          <p:cNvSpPr/>
          <p:nvPr/>
        </p:nvSpPr>
        <p:spPr>
          <a:xfrm>
            <a:off x="1772309" y="313958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endParaRPr lang="en-US" sz="2000" dirty="0"/>
          </a:p>
        </p:txBody>
      </p:sp>
      <p:grpSp>
        <p:nvGrpSpPr>
          <p:cNvPr id="421" name="Group 420"/>
          <p:cNvGrpSpPr/>
          <p:nvPr/>
        </p:nvGrpSpPr>
        <p:grpSpPr>
          <a:xfrm>
            <a:off x="2836145" y="2861181"/>
            <a:ext cx="1905000" cy="825500"/>
            <a:chOff x="381000" y="762000"/>
            <a:chExt cx="2286000" cy="990600"/>
          </a:xfrm>
        </p:grpSpPr>
        <p:grpSp>
          <p:nvGrpSpPr>
            <p:cNvPr id="422" name="Group 421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32" name="Moon 431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23" name="Group 422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30" name="Moon 429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24" name="Group 423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28" name="Moon 427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TextBox 428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25" name="Oval 424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26" name="Oval 425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7" name="Oval 426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34" name="Rectangle 433"/>
          <p:cNvSpPr/>
          <p:nvPr/>
        </p:nvSpPr>
        <p:spPr>
          <a:xfrm>
            <a:off x="4726299" y="3187164"/>
            <a:ext cx="2349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⇝*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·m</a:t>
            </a:r>
            <a:r>
              <a:rPr lang="en-US" sz="2000" i="1" baseline="-25000" dirty="0"/>
              <a:t>2</a:t>
            </a:r>
            <a:r>
              <a:rPr lang="en-US" sz="2000" i="1" dirty="0"/>
              <a:t>·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Undef(C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35" name="Rectangle 434"/>
          <p:cNvSpPr/>
          <p:nvPr/>
        </p:nvSpPr>
        <p:spPr>
          <a:xfrm>
            <a:off x="4153888" y="3364567"/>
            <a:ext cx="37863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↯</a:t>
            </a:r>
          </a:p>
        </p:txBody>
      </p:sp>
      <p:sp>
        <p:nvSpPr>
          <p:cNvPr id="436" name="Rectangle 435"/>
          <p:cNvSpPr/>
          <p:nvPr/>
        </p:nvSpPr>
        <p:spPr>
          <a:xfrm>
            <a:off x="1772309" y="4243496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(3)</a:t>
            </a:r>
            <a:endParaRPr lang="en-US" sz="2000" dirty="0"/>
          </a:p>
        </p:txBody>
      </p:sp>
      <p:grpSp>
        <p:nvGrpSpPr>
          <p:cNvPr id="437" name="Group 436"/>
          <p:cNvGrpSpPr/>
          <p:nvPr/>
        </p:nvGrpSpPr>
        <p:grpSpPr>
          <a:xfrm>
            <a:off x="2836145" y="4000500"/>
            <a:ext cx="1905000" cy="825500"/>
            <a:chOff x="381000" y="762000"/>
            <a:chExt cx="2286000" cy="990600"/>
          </a:xfrm>
        </p:grpSpPr>
        <p:grpSp>
          <p:nvGrpSpPr>
            <p:cNvPr id="438" name="Group 437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48" name="Moon 447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TextBox 448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39" name="Group 438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46" name="Moon 445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TextBox 446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40" name="Group 439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44" name="Moon 443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TextBox 444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41" name="Oval 440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2" name="Oval 441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43" name="Oval 442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50" name="Rectangle 449"/>
          <p:cNvSpPr/>
          <p:nvPr/>
        </p:nvSpPr>
        <p:spPr>
          <a:xfrm>
            <a:off x="4820309" y="4326483"/>
            <a:ext cx="1608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·m</a:t>
            </a:r>
            <a:r>
              <a:rPr lang="en-US" sz="2000" i="1" baseline="-25000" dirty="0"/>
              <a:t>2</a:t>
            </a:r>
            <a:r>
              <a:rPr lang="en-US" sz="2000" i="1" dirty="0"/>
              <a:t>·m</a:t>
            </a:r>
            <a:r>
              <a:rPr lang="en-US" sz="2000" i="1" baseline="-25000" dirty="0"/>
              <a:t>3</a:t>
            </a:r>
            <a:endParaRPr lang="en-US" sz="2000" i="1" dirty="0"/>
          </a:p>
        </p:txBody>
      </p:sp>
      <p:sp>
        <p:nvSpPr>
          <p:cNvPr id="73" name="TextBox 72"/>
          <p:cNvSpPr txBox="1"/>
          <p:nvPr/>
        </p:nvSpPr>
        <p:spPr>
          <a:xfrm>
            <a:off x="1637465" y="4889500"/>
            <a:ext cx="595502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Finite trace records which component encountered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undefined behavior and allows us to rewind execution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153309" y="3143737"/>
            <a:ext cx="635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∃A</a:t>
            </a:r>
            <a:r>
              <a:rPr lang="en-US" sz="2000" baseline="-25000" dirty="0"/>
              <a:t>1</a:t>
            </a:r>
            <a:r>
              <a:rPr lang="en-US" sz="2000" dirty="0"/>
              <a:t>.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153309" y="4250779"/>
            <a:ext cx="635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∃A</a:t>
            </a:r>
            <a:r>
              <a:rPr lang="en-US" sz="2000" baseline="-25000" dirty="0"/>
              <a:t>2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306677" y="504279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If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416509" y="470578"/>
            <a:ext cx="668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17</a:t>
            </a:fld>
            <a:endParaRPr lang="en-US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651012" y="-30371"/>
            <a:ext cx="1693145" cy="1079500"/>
          </a:xfrm>
        </p:spPr>
        <p:txBody>
          <a:bodyPr>
            <a:normAutofit/>
          </a:bodyPr>
          <a:lstStyle/>
          <a:p>
            <a:r>
              <a:rPr lang="en-US" sz="2333" b="1" dirty="0"/>
              <a:t>Security</a:t>
            </a:r>
            <a:br>
              <a:rPr lang="en-US" sz="2333" b="1" dirty="0"/>
            </a:br>
            <a:r>
              <a:rPr lang="en-US" sz="2333" b="1" dirty="0"/>
              <a:t>definition:</a:t>
            </a:r>
          </a:p>
        </p:txBody>
      </p:sp>
    </p:spTree>
    <p:extLst>
      <p:ext uri="{BB962C8B-B14F-4D97-AF65-F5344CB8AC3E}">
        <p14:creationId xmlns:p14="http://schemas.microsoft.com/office/powerpoint/2010/main" val="40508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/>
      <p:bldP spid="418" grpId="0"/>
      <p:bldP spid="419" grpId="0"/>
      <p:bldP spid="420" grpId="0"/>
      <p:bldP spid="434" grpId="0"/>
      <p:bldP spid="435" grpId="0"/>
      <p:bldP spid="436" grpId="0"/>
      <p:bldP spid="450" grpId="0"/>
      <p:bldP spid="73" grpId="0"/>
      <p:bldP spid="3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47700"/>
            <a:ext cx="7010400" cy="3886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Security Enforcement</a:t>
            </a:r>
            <a:br>
              <a:rPr lang="en-US" sz="3600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[How can we effectively enforce this?]</a:t>
            </a:r>
            <a:r>
              <a:rPr lang="en-US" sz="3200" b="1" dirty="0" smtClean="0">
                <a:solidFill>
                  <a:schemeClr val="tx2"/>
                </a:solidFill>
              </a:rPr>
              <a:t/>
            </a:r>
            <a:br>
              <a:rPr lang="en-US" sz="3200" b="1" dirty="0" smtClean="0">
                <a:solidFill>
                  <a:schemeClr val="tx2"/>
                </a:solidFill>
              </a:rPr>
            </a:br>
            <a:r>
              <a:rPr lang="en-US" sz="3600" b="1" dirty="0" smtClean="0">
                <a:solidFill>
                  <a:schemeClr val="tx2"/>
                </a:solidFill>
              </a:rPr>
              <a:t/>
            </a:r>
            <a:br>
              <a:rPr lang="en-US" sz="3600" b="1" dirty="0" smtClean="0">
                <a:solidFill>
                  <a:schemeClr val="tx2"/>
                </a:solidFill>
              </a:rPr>
            </a:br>
            <a:r>
              <a:rPr lang="en-US" sz="3600" b="1" dirty="0" smtClean="0"/>
              <a:t>Proof-of-concept</a:t>
            </a:r>
            <a:br>
              <a:rPr lang="en-US" sz="3600" b="1" dirty="0" smtClean="0"/>
            </a:br>
            <a:r>
              <a:rPr lang="en-US" sz="3600" b="1" dirty="0" smtClean="0"/>
              <a:t>secure </a:t>
            </a:r>
            <a:r>
              <a:rPr lang="en-US" sz="3600" b="1" dirty="0"/>
              <a:t>compilation </a:t>
            </a:r>
            <a:r>
              <a:rPr lang="en-US" sz="3600" b="1" dirty="0" smtClean="0"/>
              <a:t>chain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2" y="1409700"/>
            <a:ext cx="785508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puzzle-modularity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1" y="1904767"/>
            <a:ext cx="336704" cy="272268"/>
          </a:xfrm>
          <a:prstGeom prst="rect">
            <a:avLst/>
          </a:prstGeom>
        </p:spPr>
      </p:pic>
      <p:pic>
        <p:nvPicPr>
          <p:cNvPr id="41" name="Picture 40" descr="puzzle-modularity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8500" y="639144"/>
            <a:ext cx="327563" cy="26487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875499" y="339970"/>
            <a:ext cx="2010673" cy="587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Compartmentalized unsafe source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47898" y="1573686"/>
            <a:ext cx="2076296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Compartmentalized abstract machine</a:t>
            </a: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3880835" y="927858"/>
            <a:ext cx="5211" cy="645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99562" y="381000"/>
            <a:ext cx="3450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Buffers, procedures, components</a:t>
            </a: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interacting via </a:t>
            </a: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strictly enforced interfaces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778000" y="3047767"/>
            <a:ext cx="1587500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Micro-policy machine</a:t>
            </a:r>
          </a:p>
        </p:txBody>
      </p:sp>
      <p:cxnSp>
        <p:nvCxnSpPr>
          <p:cNvPr id="18" name="Elbow Connector 17"/>
          <p:cNvCxnSpPr>
            <a:stCxn id="5" idx="2"/>
            <a:endCxn id="14" idx="0"/>
          </p:cNvCxnSpPr>
          <p:nvPr/>
        </p:nvCxnSpPr>
        <p:spPr>
          <a:xfrm rot="5400000">
            <a:off x="2841109" y="2002829"/>
            <a:ext cx="775581" cy="131429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787594" y="3047767"/>
            <a:ext cx="1594157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Bare-bone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machine</a:t>
            </a:r>
          </a:p>
        </p:txBody>
      </p:sp>
      <p:cxnSp>
        <p:nvCxnSpPr>
          <p:cNvPr id="20" name="Elbow Connector 19"/>
          <p:cNvCxnSpPr>
            <a:stCxn id="5" idx="2"/>
            <a:endCxn id="19" idx="0"/>
          </p:cNvCxnSpPr>
          <p:nvPr/>
        </p:nvCxnSpPr>
        <p:spPr>
          <a:xfrm rot="16200000" flipH="1">
            <a:off x="4347570" y="1810662"/>
            <a:ext cx="775581" cy="169862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016500" y="1650767"/>
            <a:ext cx="287700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RISC abstract machine with</a:t>
            </a:r>
          </a:p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build-in compartmentalization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81705" y="3746267"/>
            <a:ext cx="3219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bg1">
                    <a:lumMod val="50000"/>
                  </a:schemeClr>
                </a:solidFill>
              </a:rPr>
              <a:t>Inline reference monitor enforcing: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component separation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procedure call and return discipline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(program rewriting, shadow call stack)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1455" y="2676491"/>
            <a:ext cx="20350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b="1" dirty="0"/>
              <a:t>software fault isolation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0" y="3746267"/>
            <a:ext cx="330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bg1">
                    <a:lumMod val="50000"/>
                  </a:schemeClr>
                </a:solidFill>
              </a:rPr>
              <a:t>Tag-based reference monitor enforcing: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component separation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procedure call and return discipline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(linear capabilities / linear entry points)</a:t>
            </a:r>
          </a:p>
        </p:txBody>
      </p:sp>
      <p:pic>
        <p:nvPicPr>
          <p:cNvPr id="40" name="Picture 39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5026" y="3419293"/>
            <a:ext cx="263474" cy="263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93E3BA9C-1FBB-4D46-B089-AB487B58273B}" type="slidenum">
              <a:rPr lang="en-US" smtClean="0"/>
              <a:t>19</a:t>
            </a:fld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0" y="2996207"/>
            <a:ext cx="449057" cy="4547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459" y="4914900"/>
            <a:ext cx="7005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Expectation</a:t>
            </a:r>
            <a:r>
              <a:rPr lang="en-US" sz="2000" dirty="0" smtClean="0"/>
              <a:t>: other enforcement mechanisms should work as well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35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5" grpId="0"/>
      <p:bldP spid="2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861" y="3879600"/>
            <a:ext cx="1317739" cy="11653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006745"/>
            <a:ext cx="1069955" cy="10699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16073"/>
            <a:ext cx="10668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30" y="3174296"/>
            <a:ext cx="1120469" cy="1847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-38100"/>
            <a:ext cx="5715000" cy="5715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33800" y="2552700"/>
            <a:ext cx="17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58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Security</a:t>
            </a:r>
            <a:endParaRPr lang="en-US" sz="3600" b="1" dirty="0">
              <a:ln w="15875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3270" y="4224635"/>
            <a:ext cx="1820563" cy="461665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Enforcement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645" y="952500"/>
            <a:ext cx="10463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Goal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3415725"/>
            <a:ext cx="11987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Proof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Elbow Connector 88"/>
          <p:cNvCxnSpPr>
            <a:stCxn id="18" idx="2"/>
            <a:endCxn id="33" idx="1"/>
          </p:cNvCxnSpPr>
          <p:nvPr/>
        </p:nvCxnSpPr>
        <p:spPr>
          <a:xfrm rot="16200000" flipH="1">
            <a:off x="3468688" y="1595438"/>
            <a:ext cx="222250" cy="2365375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hape 91"/>
          <p:cNvCxnSpPr>
            <a:stCxn id="12" idx="0"/>
            <a:endCxn id="27" idx="1"/>
          </p:cNvCxnSpPr>
          <p:nvPr/>
        </p:nvCxnSpPr>
        <p:spPr>
          <a:xfrm rot="16200000" flipH="1">
            <a:off x="3246438" y="484188"/>
            <a:ext cx="666750" cy="2365375"/>
          </a:xfrm>
          <a:prstGeom prst="bentConnector4">
            <a:avLst>
              <a:gd name="adj1" fmla="val -19305"/>
              <a:gd name="adj2" fmla="val 88336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5175250" y="4572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r>
              <a:rPr lang="en-US" sz="2000" b="1" dirty="0">
                <a:solidFill>
                  <a:schemeClr val="tx1"/>
                </a:solidFill>
              </a:rPr>
              <a:t>’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445250" y="45720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tm3’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127000"/>
            <a:ext cx="6858000" cy="952500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Micro-Policies </a:t>
            </a:r>
            <a:r>
              <a:rPr lang="en-US" sz="2000" dirty="0">
                <a:solidFill>
                  <a:prstClr val="white">
                    <a:lumMod val="50000"/>
                  </a:prstClr>
                </a:solidFill>
                <a:ea typeface="+mn-ea"/>
                <a:cs typeface="+mn-cs"/>
              </a:rPr>
              <a:t>[Oakland’15, ASPLOS ’15,...]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23000" y="5334000"/>
            <a:ext cx="1778000" cy="304271"/>
          </a:xfrm>
        </p:spPr>
        <p:txBody>
          <a:bodyPr/>
          <a:lstStyle/>
          <a:p>
            <a:fld id="{1ADD699A-67FB-4F36-809D-738B0721C21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78000" y="1333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16250" y="1333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78000" y="17780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16250" y="17780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78000" y="2222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16250" y="22225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62500" y="1333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mem</a:t>
            </a:r>
            <a:r>
              <a:rPr lang="en-US" sz="2000" b="1" dirty="0">
                <a:solidFill>
                  <a:schemeClr val="tx1"/>
                </a:solidFill>
              </a:rPr>
              <a:t>[0]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0750" y="13335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62500" y="17780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“store r0 r1”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0750" y="1778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62500" y="2222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mem</a:t>
            </a:r>
            <a:r>
              <a:rPr lang="en-US" sz="2000" b="1" dirty="0">
                <a:solidFill>
                  <a:schemeClr val="tx1"/>
                </a:solidFill>
              </a:rPr>
              <a:t>[2]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00750" y="22225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62500" y="26670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mem</a:t>
            </a:r>
            <a:r>
              <a:rPr lang="en-US" sz="2000" b="1" dirty="0">
                <a:solidFill>
                  <a:schemeClr val="tx1"/>
                </a:solidFill>
              </a:rPr>
              <a:t>[3]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00750" y="26670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97000" y="3492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67000" y="34925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37000" y="34925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207000" y="34925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77000" y="3492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tm1</a:t>
            </a:r>
          </a:p>
        </p:txBody>
      </p:sp>
      <p:cxnSp>
        <p:nvCxnSpPr>
          <p:cNvPr id="50" name="Straight Arrow Connector 49"/>
          <p:cNvCxnSpPr>
            <a:stCxn id="38" idx="2"/>
          </p:cNvCxnSpPr>
          <p:nvPr/>
        </p:nvCxnSpPr>
        <p:spPr>
          <a:xfrm>
            <a:off x="2016125" y="3937000"/>
            <a:ext cx="841375" cy="444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651000" y="4445000"/>
            <a:ext cx="2540000" cy="635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monitor</a:t>
            </a:r>
          </a:p>
        </p:txBody>
      </p:sp>
      <p:cxnSp>
        <p:nvCxnSpPr>
          <p:cNvPr id="55" name="Straight Arrow Connector 54"/>
          <p:cNvCxnSpPr>
            <a:stCxn id="39" idx="2"/>
          </p:cNvCxnSpPr>
          <p:nvPr/>
        </p:nvCxnSpPr>
        <p:spPr>
          <a:xfrm flipH="1">
            <a:off x="2984500" y="3937000"/>
            <a:ext cx="301625" cy="444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238500" y="3937000"/>
            <a:ext cx="1254125" cy="444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2" idx="2"/>
          </p:cNvCxnSpPr>
          <p:nvPr/>
        </p:nvCxnSpPr>
        <p:spPr>
          <a:xfrm flipH="1">
            <a:off x="3619500" y="3937000"/>
            <a:ext cx="2206625" cy="5080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9" idx="2"/>
          </p:cNvCxnSpPr>
          <p:nvPr/>
        </p:nvCxnSpPr>
        <p:spPr>
          <a:xfrm flipH="1">
            <a:off x="3873500" y="3937000"/>
            <a:ext cx="3222625" cy="571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191000" y="4762500"/>
            <a:ext cx="952500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127500" y="4376002"/>
            <a:ext cx="86215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allow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175250" y="4572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r>
              <a:rPr lang="en-US" sz="2000" b="1" dirty="0">
                <a:solidFill>
                  <a:schemeClr val="tx1"/>
                </a:solidFill>
              </a:rPr>
              <a:t>’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445250" y="45720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tm3’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16250" y="1333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016250" y="17780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tr0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016250" y="22225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000750" y="1778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89000" y="4064000"/>
            <a:ext cx="8890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6" name="Straight Arrow Connector 55"/>
          <p:cNvCxnSpPr>
            <a:stCxn id="54" idx="3"/>
          </p:cNvCxnSpPr>
          <p:nvPr/>
        </p:nvCxnSpPr>
        <p:spPr>
          <a:xfrm>
            <a:off x="1778000" y="4286250"/>
            <a:ext cx="635000" cy="9525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03500" y="5076279"/>
            <a:ext cx="5253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software monitor’s decision is hardware cached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143000" y="571500"/>
            <a:ext cx="6794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lvl="2" indent="-285739" algn="r">
              <a:lnSpc>
                <a:spcPct val="120000"/>
              </a:lnSpc>
            </a:pPr>
            <a:r>
              <a:rPr lang="en-US" sz="2000" dirty="0"/>
              <a:t>software-defined, hardware-accelerated, tag-based monitoring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191000" y="4762500"/>
            <a:ext cx="1016000" cy="0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64000" y="4762500"/>
            <a:ext cx="121482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b="1" dirty="0">
                <a:solidFill>
                  <a:srgbClr val="C00000"/>
                </a:solidFill>
              </a:rPr>
              <a:t>disallow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115618" y="4508501"/>
            <a:ext cx="3251789" cy="75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333" b="1" dirty="0">
                <a:solidFill>
                  <a:srgbClr val="C00000"/>
                </a:solidFill>
              </a:rPr>
              <a:t>policy violation stopped!</a:t>
            </a:r>
          </a:p>
          <a:p>
            <a:pPr algn="r"/>
            <a:r>
              <a:rPr lang="en-US" sz="2000" dirty="0">
                <a:solidFill>
                  <a:srgbClr val="C00000"/>
                </a:solidFill>
              </a:rPr>
              <a:t>(e.g. out of bounds write)</a:t>
            </a:r>
          </a:p>
        </p:txBody>
      </p:sp>
      <p:pic>
        <p:nvPicPr>
          <p:cNvPr id="69" name="Picture 68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90500"/>
            <a:ext cx="765721" cy="7657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5" name="Rectangle 64"/>
          <p:cNvSpPr/>
          <p:nvPr/>
        </p:nvSpPr>
        <p:spPr>
          <a:xfrm>
            <a:off x="6000750" y="26670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207000" y="3492500"/>
            <a:ext cx="123825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028005" y="3471527"/>
            <a:ext cx="354584" cy="5027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67" dirty="0"/>
              <a:t>≠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000750" y="2678371"/>
            <a:ext cx="123825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030230" y="3471905"/>
            <a:ext cx="354584" cy="5027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67" dirty="0"/>
              <a:t>=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1865892"/>
      </p:ext>
    </p:extLst>
  </p:cSld>
  <p:clrMapOvr>
    <a:masterClrMapping/>
  </p:clrMapOvr>
  <p:transition advTm="734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1166 L -0.21042 0.37139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1913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5.55112E-17 L -0.04375 0.3052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1525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0.10399 0.22222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1" y="1111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55112E-17 L 0.05156 0.30222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1511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08681 0.14444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556 L -0.04861 -0.33333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-1616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-0.23611 -0.57833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28" y="-27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4" grpId="0" animBg="1"/>
      <p:bldP spid="84" grpId="1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5" grpId="0" animBg="1"/>
      <p:bldP spid="27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8" grpId="0" animBg="1"/>
      <p:bldP spid="39" grpId="0" animBg="1"/>
      <p:bldP spid="41" grpId="0" animBg="1"/>
      <p:bldP spid="42" grpId="0" animBg="1"/>
      <p:bldP spid="49" grpId="0" animBg="1"/>
      <p:bldP spid="52" grpId="0" animBg="1"/>
      <p:bldP spid="74" grpId="0"/>
      <p:bldP spid="74" grpId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2" grpId="0" animBg="1"/>
      <p:bldP spid="82" grpId="1" animBg="1"/>
      <p:bldP spid="82" grpId="2" animBg="1"/>
      <p:bldP spid="54" grpId="0" animBg="1"/>
      <p:bldP spid="57" grpId="0"/>
      <p:bldP spid="57" grpId="1"/>
      <p:bldP spid="67" grpId="0"/>
      <p:bldP spid="68" grpId="0"/>
      <p:bldP spid="65" grpId="0" animBg="1"/>
      <p:bldP spid="65" grpId="1" animBg="1"/>
      <p:bldP spid="65" grpId="2" animBg="1"/>
      <p:bldP spid="73" grpId="0" animBg="1"/>
      <p:bldP spid="85" grpId="0" animBg="1"/>
      <p:bldP spid="86" grpId="0" animBg="1"/>
      <p:bldP spid="8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4826000" y="26035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9525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Compartmentalization micro-policy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0" y="1270000"/>
            <a:ext cx="1778000" cy="444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Jal</a:t>
            </a:r>
            <a:r>
              <a:rPr lang="en-US" sz="2000" dirty="0">
                <a:solidFill>
                  <a:schemeClr val="tx1"/>
                </a:solidFill>
              </a:rPr>
              <a:t> r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0" y="26035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...@</a:t>
            </a:r>
            <a:r>
              <a:rPr lang="en-US" sz="2000" dirty="0" err="1">
                <a:solidFill>
                  <a:schemeClr val="tx1"/>
                </a:solidFill>
              </a:rPr>
              <a:t>EntryPoint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7000" y="1714500"/>
            <a:ext cx="1778000" cy="444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1397000" y="2159000"/>
            <a:ext cx="1778000" cy="444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97000" y="34925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000" y="39370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Load ⋆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r>
              <a:rPr lang="en-US" sz="2000" dirty="0">
                <a:solidFill>
                  <a:schemeClr val="tx1"/>
                </a:solidFill>
              </a:rPr>
              <a:t> → 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7000" y="43815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Jump  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8" idx="1"/>
            <a:endCxn id="6" idx="3"/>
          </p:cNvCxnSpPr>
          <p:nvPr/>
        </p:nvCxnSpPr>
        <p:spPr>
          <a:xfrm flipH="1">
            <a:off x="3175000" y="1492250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397000" y="48260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27500" y="1270000"/>
            <a:ext cx="698500" cy="4445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0" y="889001"/>
            <a:ext cx="8444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memory</a:t>
            </a:r>
          </a:p>
        </p:txBody>
      </p:sp>
      <p:sp>
        <p:nvSpPr>
          <p:cNvPr id="20" name="Left Brace 19"/>
          <p:cNvSpPr/>
          <p:nvPr/>
        </p:nvSpPr>
        <p:spPr>
          <a:xfrm>
            <a:off x="1143000" y="1230563"/>
            <a:ext cx="190500" cy="1333500"/>
          </a:xfrm>
          <a:prstGeom prst="leftBrac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Left Brace 20"/>
          <p:cNvSpPr/>
          <p:nvPr/>
        </p:nvSpPr>
        <p:spPr>
          <a:xfrm>
            <a:off x="1143001" y="2619542"/>
            <a:ext cx="190499" cy="2667000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" name="TextBox 21"/>
          <p:cNvSpPr txBox="1"/>
          <p:nvPr/>
        </p:nvSpPr>
        <p:spPr>
          <a:xfrm>
            <a:off x="884297" y="1762124"/>
            <a:ext cx="3529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1500" baseline="-25000" dirty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9000" y="3810001"/>
            <a:ext cx="3529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C</a:t>
            </a:r>
            <a:r>
              <a:rPr lang="en-US" sz="1500" baseline="-250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26000" y="1270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cxnSp>
        <p:nvCxnSpPr>
          <p:cNvPr id="36" name="Shape 35"/>
          <p:cNvCxnSpPr>
            <a:stCxn id="40" idx="2"/>
            <a:endCxn id="7" idx="3"/>
          </p:cNvCxnSpPr>
          <p:nvPr/>
        </p:nvCxnSpPr>
        <p:spPr>
          <a:xfrm rot="5400000">
            <a:off x="3968750" y="920750"/>
            <a:ext cx="1111250" cy="26987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8" idx="1"/>
            <a:endCxn id="51" idx="3"/>
          </p:cNvCxnSpPr>
          <p:nvPr/>
        </p:nvCxnSpPr>
        <p:spPr>
          <a:xfrm flipH="1">
            <a:off x="3175000" y="3270250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127500" y="3048000"/>
            <a:ext cx="698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826000" y="3048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24500" y="1270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24500" y="3048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43" name="Shape 42"/>
          <p:cNvCxnSpPr>
            <a:stCxn id="39" idx="0"/>
          </p:cNvCxnSpPr>
          <p:nvPr/>
        </p:nvCxnSpPr>
        <p:spPr>
          <a:xfrm rot="16200000" flipV="1">
            <a:off x="3667125" y="1539875"/>
            <a:ext cx="1016000" cy="20002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hape 43"/>
          <p:cNvCxnSpPr>
            <a:stCxn id="41" idx="2"/>
            <a:endCxn id="17" idx="3"/>
          </p:cNvCxnSpPr>
          <p:nvPr/>
        </p:nvCxnSpPr>
        <p:spPr>
          <a:xfrm rot="5400000">
            <a:off x="3746500" y="2921000"/>
            <a:ext cx="1555750" cy="26987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492500" y="1232266"/>
            <a:ext cx="4571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25016" y="2994224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40070" y="1978224"/>
            <a:ext cx="7605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@Ret 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2500" y="889001"/>
            <a:ext cx="8510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registers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7000" y="30480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Store 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 → ⋆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>
            <a:stCxn id="64" idx="1"/>
          </p:cNvCxnSpPr>
          <p:nvPr/>
        </p:nvCxnSpPr>
        <p:spPr>
          <a:xfrm flipH="1">
            <a:off x="3175000" y="2825750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127500" y="2603500"/>
            <a:ext cx="698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524500" y="26035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333037" y="2563396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cxnSp>
        <p:nvCxnSpPr>
          <p:cNvPr id="69" name="Shape 68"/>
          <p:cNvCxnSpPr>
            <a:stCxn id="65" idx="0"/>
          </p:cNvCxnSpPr>
          <p:nvPr/>
        </p:nvCxnSpPr>
        <p:spPr>
          <a:xfrm rot="16200000" flipV="1">
            <a:off x="3889375" y="1317625"/>
            <a:ext cx="571500" cy="20002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905500" y="2032000"/>
            <a:ext cx="2292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</a:rPr>
              <a:t>cross-component call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only allowed at </a:t>
            </a:r>
            <a:r>
              <a:rPr lang="en-US" sz="1500" b="1" dirty="0" err="1">
                <a:solidFill>
                  <a:srgbClr val="C00000"/>
                </a:solidFill>
              </a:rPr>
              <a:t>EntryPoint</a:t>
            </a:r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38500" y="1651001"/>
            <a:ext cx="196040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linear return capability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201497" y="1470224"/>
            <a:ext cx="9900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stack level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64000" y="1660724"/>
            <a:ext cx="11966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current color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810000" y="2295724"/>
            <a:ext cx="12827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changed color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175000" y="2803724"/>
            <a:ext cx="98661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increment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832231" y="5080000"/>
            <a:ext cx="24704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</a:rPr>
              <a:t>loads and stores to the same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component always allowed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 flipV="1">
            <a:off x="3175000" y="1936417"/>
            <a:ext cx="34290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7" idx="3"/>
          </p:cNvCxnSpPr>
          <p:nvPr/>
        </p:nvCxnSpPr>
        <p:spPr>
          <a:xfrm flipV="1">
            <a:off x="3175000" y="1905000"/>
            <a:ext cx="3429000" cy="3143250"/>
          </a:xfrm>
          <a:prstGeom prst="bentConnector3">
            <a:avLst>
              <a:gd name="adj1" fmla="val 1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935570" y="1660724"/>
            <a:ext cx="7605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@Ret n</a:t>
            </a:r>
          </a:p>
        </p:txBody>
      </p:sp>
      <p:cxnSp>
        <p:nvCxnSpPr>
          <p:cNvPr id="102" name="Straight Connector 101"/>
          <p:cNvCxnSpPr/>
          <p:nvPr/>
        </p:nvCxnSpPr>
        <p:spPr>
          <a:xfrm flipH="1">
            <a:off x="3909787" y="2145718"/>
            <a:ext cx="6096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hape 102"/>
          <p:cNvCxnSpPr>
            <a:stCxn id="39" idx="2"/>
          </p:cNvCxnSpPr>
          <p:nvPr/>
        </p:nvCxnSpPr>
        <p:spPr>
          <a:xfrm rot="5400000" flipH="1">
            <a:off x="3444875" y="1762125"/>
            <a:ext cx="1460500" cy="2000250"/>
          </a:xfrm>
          <a:prstGeom prst="bentConnector4">
            <a:avLst>
              <a:gd name="adj1" fmla="val 99690"/>
              <a:gd name="adj2" fmla="val 5873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8" idx="1"/>
          </p:cNvCxnSpPr>
          <p:nvPr/>
        </p:nvCxnSpPr>
        <p:spPr>
          <a:xfrm flipH="1">
            <a:off x="3175000" y="3705027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127500" y="3482777"/>
            <a:ext cx="698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826000" y="3482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524500" y="3482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325016" y="3429001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6003473" y="1827893"/>
            <a:ext cx="6096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6748198" y="825500"/>
            <a:ext cx="1602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invariant:</a:t>
            </a:r>
          </a:p>
          <a:p>
            <a:r>
              <a:rPr lang="en-US" sz="1500" dirty="0"/>
              <a:t>at most one</a:t>
            </a:r>
          </a:p>
          <a:p>
            <a:r>
              <a:rPr lang="en-US" sz="1500" dirty="0"/>
              <a:t>return capability</a:t>
            </a:r>
          </a:p>
          <a:p>
            <a:r>
              <a:rPr lang="en-US" sz="1500" dirty="0"/>
              <a:t>per call stack level</a:t>
            </a:r>
          </a:p>
        </p:txBody>
      </p:sp>
      <p:cxnSp>
        <p:nvCxnSpPr>
          <p:cNvPr id="117" name="Straight Arrow Connector 116"/>
          <p:cNvCxnSpPr>
            <a:stCxn id="118" idx="1"/>
          </p:cNvCxnSpPr>
          <p:nvPr/>
        </p:nvCxnSpPr>
        <p:spPr>
          <a:xfrm flipH="1">
            <a:off x="3175000" y="4594027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4127500" y="4371777"/>
            <a:ext cx="698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826000" y="4371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524500" y="4371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325016" y="4318001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cxnSp>
        <p:nvCxnSpPr>
          <p:cNvPr id="122" name="Shape 121"/>
          <p:cNvCxnSpPr>
            <a:stCxn id="119" idx="0"/>
          </p:cNvCxnSpPr>
          <p:nvPr/>
        </p:nvCxnSpPr>
        <p:spPr>
          <a:xfrm rot="16200000" flipV="1">
            <a:off x="3005237" y="2201763"/>
            <a:ext cx="2339777" cy="2000250"/>
          </a:xfrm>
          <a:prstGeom prst="bentConnector3">
            <a:avLst>
              <a:gd name="adj1" fmla="val 10001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429000" y="3040558"/>
            <a:ext cx="17781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</a:rPr>
              <a:t>cross-component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return only allowed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via return capability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714500" y="2667000"/>
            <a:ext cx="1397000" cy="317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0" name="Rectangle 69"/>
          <p:cNvSpPr/>
          <p:nvPr/>
        </p:nvSpPr>
        <p:spPr>
          <a:xfrm>
            <a:off x="3833813" y="2016125"/>
            <a:ext cx="762000" cy="25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1" name="Rectangle 70"/>
          <p:cNvSpPr/>
          <p:nvPr/>
        </p:nvSpPr>
        <p:spPr>
          <a:xfrm>
            <a:off x="3317875" y="4333875"/>
            <a:ext cx="762000" cy="25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08333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18" grpId="0" animBg="1"/>
      <p:bldP spid="25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1" grpId="0" animBg="1"/>
      <p:bldP spid="41" grpId="1" animBg="1"/>
      <p:bldP spid="47" grpId="0"/>
      <p:bldP spid="48" grpId="0"/>
      <p:bldP spid="48" grpId="1"/>
      <p:bldP spid="49" grpId="0"/>
      <p:bldP spid="64" grpId="0" animBg="1"/>
      <p:bldP spid="64" grpId="1" animBg="1"/>
      <p:bldP spid="66" grpId="0" animBg="1"/>
      <p:bldP spid="66" grpId="1" animBg="1"/>
      <p:bldP spid="68" grpId="0"/>
      <p:bldP spid="68" grpId="1"/>
      <p:bldP spid="73" grpId="0"/>
      <p:bldP spid="73" grpId="1"/>
      <p:bldP spid="74" grpId="0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100" grpId="0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/>
      <p:bldP spid="111" grpId="1"/>
      <p:bldP spid="116" grpId="0"/>
      <p:bldP spid="118" grpId="0" animBg="1"/>
      <p:bldP spid="119" grpId="0" animBg="1"/>
      <p:bldP spid="120" grpId="0" animBg="1"/>
      <p:bldP spid="121" grpId="0"/>
      <p:bldP spid="127" grpId="0"/>
      <p:bldP spid="67" grpId="0" animBg="1"/>
      <p:bldP spid="67" grpId="1" animBg="1"/>
      <p:bldP spid="70" grpId="0" animBg="1"/>
      <p:bldP spid="7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33500"/>
            <a:ext cx="904728" cy="80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7700"/>
            <a:ext cx="7086600" cy="38862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Security Proof</a:t>
            </a:r>
            <a:br>
              <a:rPr lang="en-US" sz="3600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[How can we make sure we achieved our goal?]</a:t>
            </a:r>
            <a:r>
              <a:rPr lang="en-US" sz="2800" dirty="0" smtClean="0">
                <a:solidFill>
                  <a:schemeClr val="tx2"/>
                </a:solidFill>
              </a:rPr>
              <a:t/>
            </a:r>
            <a:br>
              <a:rPr lang="en-US" sz="2800" dirty="0" smtClean="0">
                <a:solidFill>
                  <a:schemeClr val="tx2"/>
                </a:solidFill>
              </a:rPr>
            </a:br>
            <a:r>
              <a:rPr lang="en-US" sz="3600" b="1" dirty="0" smtClean="0">
                <a:solidFill>
                  <a:schemeClr val="tx2"/>
                </a:solidFill>
              </a:rPr>
              <a:t/>
            </a:r>
            <a:br>
              <a:rPr lang="en-US" sz="3600" b="1" dirty="0" smtClean="0">
                <a:solidFill>
                  <a:schemeClr val="tx2"/>
                </a:solidFill>
              </a:rPr>
            </a:br>
            <a:r>
              <a:rPr lang="en-US" sz="3600" b="1" dirty="0" smtClean="0"/>
              <a:t>Proof-of-concept </a:t>
            </a:r>
            <a:r>
              <a:rPr lang="en-US" sz="3600" b="1" dirty="0" smtClean="0">
                <a:solidFill>
                  <a:srgbClr val="C00000"/>
                </a:solidFill>
              </a:rPr>
              <a:t>formally secure </a:t>
            </a:r>
            <a:r>
              <a:rPr lang="en-US" sz="3600" b="1" dirty="0"/>
              <a:t>compilation </a:t>
            </a:r>
            <a:r>
              <a:rPr lang="en-US" sz="3600" b="1" dirty="0" smtClean="0"/>
              <a:t>chain </a:t>
            </a:r>
            <a:r>
              <a:rPr lang="en-US" sz="3600" b="1" dirty="0" smtClean="0">
                <a:solidFill>
                  <a:srgbClr val="C00000"/>
                </a:solidFill>
              </a:rPr>
              <a:t>in Coq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oq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6200" y="285750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6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06" y="4836555"/>
            <a:ext cx="985394" cy="412541"/>
          </a:xfrm>
          <a:prstGeom prst="rect">
            <a:avLst/>
          </a:prstGeom>
        </p:spPr>
      </p:pic>
      <p:pic>
        <p:nvPicPr>
          <p:cNvPr id="52" name="Picture 51" descr="puzzle-modularity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1" y="1904767"/>
            <a:ext cx="336704" cy="272268"/>
          </a:xfrm>
          <a:prstGeom prst="rect">
            <a:avLst/>
          </a:prstGeom>
        </p:spPr>
      </p:pic>
      <p:pic>
        <p:nvPicPr>
          <p:cNvPr id="41" name="Picture 40" descr="puzzle-modularity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8500" y="639144"/>
            <a:ext cx="327563" cy="2648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89001" y="1439578"/>
            <a:ext cx="7238999" cy="3894422"/>
          </a:xfrm>
          <a:prstGeom prst="rect">
            <a:avLst/>
          </a:prstGeom>
          <a:solidFill>
            <a:schemeClr val="accent2">
              <a:alpha val="14000"/>
            </a:schemeClr>
          </a:solidFill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Rounded Rectangle 3"/>
          <p:cNvSpPr/>
          <p:nvPr/>
        </p:nvSpPr>
        <p:spPr>
          <a:xfrm>
            <a:off x="2875499" y="339970"/>
            <a:ext cx="2010673" cy="587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Compartmentalized unsafe source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47898" y="1573686"/>
            <a:ext cx="2076296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Compartmentalized abstract machine</a:t>
            </a: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3880835" y="927858"/>
            <a:ext cx="5211" cy="645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99562" y="381000"/>
            <a:ext cx="3450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Buffers, procedures, components</a:t>
            </a: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interacting via </a:t>
            </a: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strictly enforced interfaces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778000" y="3047767"/>
            <a:ext cx="1587500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Micro-policy machine</a:t>
            </a:r>
          </a:p>
        </p:txBody>
      </p:sp>
      <p:cxnSp>
        <p:nvCxnSpPr>
          <p:cNvPr id="18" name="Elbow Connector 17"/>
          <p:cNvCxnSpPr>
            <a:stCxn id="5" idx="2"/>
            <a:endCxn id="14" idx="0"/>
          </p:cNvCxnSpPr>
          <p:nvPr/>
        </p:nvCxnSpPr>
        <p:spPr>
          <a:xfrm rot="5400000">
            <a:off x="2841109" y="2002829"/>
            <a:ext cx="775581" cy="131429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787594" y="3047767"/>
            <a:ext cx="1594157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Bare-bone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machine</a:t>
            </a:r>
          </a:p>
        </p:txBody>
      </p:sp>
      <p:cxnSp>
        <p:nvCxnSpPr>
          <p:cNvPr id="20" name="Elbow Connector 19"/>
          <p:cNvCxnSpPr>
            <a:stCxn id="5" idx="2"/>
            <a:endCxn id="19" idx="0"/>
          </p:cNvCxnSpPr>
          <p:nvPr/>
        </p:nvCxnSpPr>
        <p:spPr>
          <a:xfrm rot="16200000" flipH="1">
            <a:off x="4347570" y="1810662"/>
            <a:ext cx="775581" cy="169862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016500" y="1650767"/>
            <a:ext cx="287700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RISC abstract machine with</a:t>
            </a:r>
          </a:p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build-in compartmentalization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81705" y="3746267"/>
            <a:ext cx="3219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bg1">
                    <a:lumMod val="50000"/>
                  </a:schemeClr>
                </a:solidFill>
              </a:rPr>
              <a:t>Inline reference monitor enforcing: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component separation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procedure call and return discipline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(program rewriting, shadow call stack)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1455" y="2676491"/>
            <a:ext cx="20350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b="1" dirty="0"/>
              <a:t>software fault isolation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0" y="3746267"/>
            <a:ext cx="330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bg1">
                    <a:lumMod val="50000"/>
                  </a:schemeClr>
                </a:solidFill>
              </a:rPr>
              <a:t>Tag-based reference monitor enforcing: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component separation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procedure call and return discipline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(linear capabilities / linear entry points)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79500" y="211188"/>
            <a:ext cx="7239000" cy="2249119"/>
          </a:xfrm>
          <a:prstGeom prst="rect">
            <a:avLst/>
          </a:prstGeom>
          <a:solidFill>
            <a:schemeClr val="accent1">
              <a:alpha val="14000"/>
            </a:schemeClr>
          </a:solidFill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" name="TextBox 30"/>
          <p:cNvSpPr txBox="1"/>
          <p:nvPr/>
        </p:nvSpPr>
        <p:spPr>
          <a:xfrm>
            <a:off x="1079501" y="381000"/>
            <a:ext cx="1333499" cy="502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tx2"/>
                </a:solidFill>
              </a:rPr>
              <a:t>Verified</a:t>
            </a:r>
          </a:p>
        </p:txBody>
      </p:sp>
      <p:pic>
        <p:nvPicPr>
          <p:cNvPr id="33" name="Picture 32" descr="Coq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5500" y="147688"/>
            <a:ext cx="889000" cy="8890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079500" y="4825767"/>
            <a:ext cx="510265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667" b="1" dirty="0">
                <a:solidFill>
                  <a:srgbClr val="C00000"/>
                </a:solidFill>
              </a:rPr>
              <a:t>Systematically tested</a:t>
            </a:r>
            <a:r>
              <a:rPr lang="en-US" sz="2000" b="1" dirty="0">
                <a:solidFill>
                  <a:srgbClr val="C00000"/>
                </a:solidFill>
              </a:rPr>
              <a:t> (with </a:t>
            </a:r>
            <a:r>
              <a:rPr lang="en-US" sz="2000" b="1" dirty="0" err="1">
                <a:solidFill>
                  <a:srgbClr val="C00000"/>
                </a:solidFill>
              </a:rPr>
              <a:t>QuickChick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  <a:endParaRPr lang="en-US" sz="1500" b="1" dirty="0">
              <a:solidFill>
                <a:srgbClr val="C00000"/>
              </a:solidFill>
            </a:endParaRPr>
          </a:p>
        </p:txBody>
      </p:sp>
      <p:pic>
        <p:nvPicPr>
          <p:cNvPr id="40" name="Picture 39" descr="micro-policie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5026" y="3419293"/>
            <a:ext cx="263474" cy="263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93E3BA9C-1FBB-4D46-B089-AB487B58273B}" type="slidenum">
              <a:rPr lang="en-US" smtClean="0"/>
              <a:t>23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29767" y="1012279"/>
            <a:ext cx="2727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generic proof technique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25557" y="1006463"/>
            <a:ext cx="3526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21K </a:t>
            </a:r>
            <a:r>
              <a:rPr lang="en-US" sz="2000" b="1" dirty="0">
                <a:solidFill>
                  <a:schemeClr val="tx2"/>
                </a:solidFill>
              </a:rPr>
              <a:t>lines of Coq, mostly proofs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29262" y="5320953"/>
            <a:ext cx="4085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hlinkClick r:id="rId7"/>
              </a:rPr>
              <a:t>https://secure-compilation.github.io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1" grpId="0" uiExpand="1" build="allAtOnce"/>
      <p:bldP spid="37" grpId="0"/>
      <p:bldP spid="24" grpId="0"/>
      <p:bldP spid="29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525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We reduce our proof goal to a variant of:</a:t>
            </a:r>
            <a:b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b="1" dirty="0" smtClean="0"/>
              <a:t>Robust Safety Preservation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24</a:t>
            </a:fld>
            <a:endParaRPr lang="en-US" dirty="0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3996188" y="2178903"/>
            <a:ext cx="2316480" cy="9144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                              source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                              context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3996188" y="4036278"/>
            <a:ext cx="2316480" cy="86867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                              target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                              context</a:t>
            </a: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4072388" y="2388453"/>
            <a:ext cx="1307332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source components 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4072388" y="4191879"/>
            <a:ext cx="1307332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compiled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components</a:t>
            </a:r>
          </a:p>
        </p:txBody>
      </p:sp>
      <p:cxnSp>
        <p:nvCxnSpPr>
          <p:cNvPr id="26" name="Straight Arrow Connector 25"/>
          <p:cNvCxnSpPr>
            <a:cxnSpLocks noChangeAspect="1"/>
          </p:cNvCxnSpPr>
          <p:nvPr/>
        </p:nvCxnSpPr>
        <p:spPr>
          <a:xfrm>
            <a:off x="5169668" y="4476818"/>
            <a:ext cx="426720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 noChangeAspect="1"/>
          </p:cNvCxnSpPr>
          <p:nvPr/>
        </p:nvCxnSpPr>
        <p:spPr>
          <a:xfrm>
            <a:off x="5179396" y="2645831"/>
            <a:ext cx="426720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spect="1"/>
          </p:cNvSpPr>
          <p:nvPr/>
        </p:nvSpPr>
        <p:spPr>
          <a:xfrm>
            <a:off x="2964179" y="2345947"/>
            <a:ext cx="966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source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context</a:t>
            </a: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2652964" y="2208087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 Unicode MS"/>
                <a:ea typeface="Arial Unicode MS"/>
                <a:cs typeface="Arial Unicode MS"/>
              </a:rPr>
              <a:t>∃</a:t>
            </a:r>
            <a:endParaRPr lang="en-US" sz="4800" b="1" dirty="0"/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2938539" y="4275772"/>
            <a:ext cx="10119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target context</a:t>
            </a:r>
            <a:endParaRPr lang="el-GR" sz="1600" b="1" i="1" dirty="0"/>
          </a:p>
        </p:txBody>
      </p:sp>
      <p:sp>
        <p:nvSpPr>
          <p:cNvPr id="31" name="TextBox 30"/>
          <p:cNvSpPr txBox="1">
            <a:spLocks noChangeAspect="1"/>
          </p:cNvSpPr>
          <p:nvPr/>
        </p:nvSpPr>
        <p:spPr>
          <a:xfrm>
            <a:off x="2633508" y="4160103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 Unicode MS"/>
                <a:ea typeface="Arial Unicode MS"/>
                <a:cs typeface="Arial Unicode MS"/>
              </a:rPr>
              <a:t>∃</a:t>
            </a:r>
            <a:endParaRPr lang="en-US" sz="4800" b="1" dirty="0"/>
          </a:p>
        </p:txBody>
      </p:sp>
      <p:sp>
        <p:nvSpPr>
          <p:cNvPr id="32" name="TextBox 31"/>
          <p:cNvSpPr txBox="1">
            <a:spLocks noChangeAspect="1"/>
          </p:cNvSpPr>
          <p:nvPr/>
        </p:nvSpPr>
        <p:spPr>
          <a:xfrm>
            <a:off x="3688090" y="2446972"/>
            <a:ext cx="29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33" name="TextBox 32"/>
          <p:cNvSpPr txBox="1">
            <a:spLocks noChangeAspect="1"/>
          </p:cNvSpPr>
          <p:nvPr/>
        </p:nvSpPr>
        <p:spPr>
          <a:xfrm>
            <a:off x="3691388" y="4351972"/>
            <a:ext cx="29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.</a:t>
            </a:r>
            <a:endParaRPr lang="en-US" sz="3200" b="1" dirty="0"/>
          </a:p>
        </p:txBody>
      </p:sp>
      <p:cxnSp>
        <p:nvCxnSpPr>
          <p:cNvPr id="34" name="Straight Arrow Connector 33"/>
          <p:cNvCxnSpPr>
            <a:cxnSpLocks noChangeAspect="1"/>
            <a:stCxn id="24" idx="2"/>
            <a:endCxn id="25" idx="0"/>
          </p:cNvCxnSpPr>
          <p:nvPr/>
        </p:nvCxnSpPr>
        <p:spPr>
          <a:xfrm>
            <a:off x="4726054" y="2937093"/>
            <a:ext cx="0" cy="1254786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>
            <a:spLocks noChangeAspect="1"/>
          </p:cNvSpPr>
          <p:nvPr/>
        </p:nvSpPr>
        <p:spPr>
          <a:xfrm>
            <a:off x="3760780" y="3336789"/>
            <a:ext cx="933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/>
              <a:t>compiler</a:t>
            </a:r>
            <a:endParaRPr lang="en-US" sz="1600" b="1" dirty="0"/>
          </a:p>
        </p:txBody>
      </p:sp>
      <p:cxnSp>
        <p:nvCxnSpPr>
          <p:cNvPr id="36" name="Straight Arrow Connector 35"/>
          <p:cNvCxnSpPr>
            <a:cxnSpLocks noChangeAspect="1"/>
          </p:cNvCxnSpPr>
          <p:nvPr/>
        </p:nvCxnSpPr>
        <p:spPr>
          <a:xfrm flipV="1">
            <a:off x="5474468" y="3093303"/>
            <a:ext cx="0" cy="700444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spect="1"/>
          </p:cNvSpPr>
          <p:nvPr/>
        </p:nvSpPr>
        <p:spPr>
          <a:xfrm>
            <a:off x="2514600" y="1279147"/>
            <a:ext cx="3669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 Unicode MS"/>
                <a:ea typeface="Arial Unicode MS"/>
                <a:cs typeface="Arial Unicode MS"/>
              </a:rPr>
              <a:t> ∀</a:t>
            </a:r>
            <a:r>
              <a:rPr lang="en-US" sz="2400" b="1" dirty="0">
                <a:ea typeface="Arial Unicode MS"/>
                <a:cs typeface="Arial Unicode MS"/>
              </a:rPr>
              <a:t>source </a:t>
            </a:r>
            <a:r>
              <a:rPr lang="en-US" sz="2400" b="1" dirty="0" smtClean="0">
                <a:ea typeface="Arial Unicode MS"/>
                <a:cs typeface="Arial Unicode MS"/>
              </a:rPr>
              <a:t>components.</a:t>
            </a:r>
            <a:endParaRPr lang="en-US" sz="2400" b="1" dirty="0" smtClean="0">
              <a:latin typeface="Arial Unicode MS"/>
              <a:ea typeface="Arial Unicode MS"/>
              <a:cs typeface="Arial Unicode MS"/>
            </a:endParaRPr>
          </a:p>
          <a:p>
            <a:r>
              <a:rPr lang="en-US" sz="2400" b="1" dirty="0" smtClean="0">
                <a:latin typeface="Arial Unicode MS"/>
                <a:ea typeface="Arial Unicode MS"/>
                <a:cs typeface="Arial Unicode MS"/>
              </a:rPr>
              <a:t>∀</a:t>
            </a:r>
            <a:r>
              <a:rPr lang="en-US" sz="2400" b="1" dirty="0" smtClean="0">
                <a:ea typeface="Arial Unicode MS"/>
                <a:cs typeface="Arial Unicode MS"/>
              </a:rPr>
              <a:t>(bad/attack) finite trace </a:t>
            </a:r>
            <a:r>
              <a:rPr lang="en-US" sz="2400" b="1" i="1" dirty="0" smtClean="0">
                <a:ea typeface="Arial Unicode MS"/>
                <a:cs typeface="Arial Unicode MS"/>
              </a:rPr>
              <a:t>t.</a:t>
            </a:r>
            <a:endParaRPr lang="en-US" sz="2400" b="1" i="1" dirty="0"/>
          </a:p>
        </p:txBody>
      </p:sp>
      <p:sp>
        <p:nvSpPr>
          <p:cNvPr id="38" name="TextBox 37"/>
          <p:cNvSpPr txBox="1">
            <a:spLocks noChangeAspect="1"/>
          </p:cNvSpPr>
          <p:nvPr/>
        </p:nvSpPr>
        <p:spPr>
          <a:xfrm rot="-5400000">
            <a:off x="2944308" y="3077743"/>
            <a:ext cx="784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⇒</a:t>
            </a:r>
            <a:endParaRPr lang="en-US" sz="5400" b="1" dirty="0"/>
          </a:p>
        </p:txBody>
      </p:sp>
      <p:sp>
        <p:nvSpPr>
          <p:cNvPr id="69" name="Rectangle 68"/>
          <p:cNvSpPr/>
          <p:nvPr/>
        </p:nvSpPr>
        <p:spPr>
          <a:xfrm>
            <a:off x="6231397" y="2431875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⇝</a:t>
            </a:r>
            <a:r>
              <a:rPr lang="en-US" b="1" i="1" dirty="0" smtClean="0"/>
              <a:t>t</a:t>
            </a:r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6231397" y="4271307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⇝</a:t>
            </a:r>
            <a:r>
              <a:rPr lang="en-US" b="1" i="1" dirty="0" smtClean="0"/>
              <a:t>t</a:t>
            </a:r>
            <a:endParaRPr lang="en-US" b="1" dirty="0"/>
          </a:p>
        </p:txBody>
      </p:sp>
      <p:sp>
        <p:nvSpPr>
          <p:cNvPr id="71" name="TextBox 70"/>
          <p:cNvSpPr txBox="1">
            <a:spLocks noChangeAspect="1"/>
          </p:cNvSpPr>
          <p:nvPr/>
        </p:nvSpPr>
        <p:spPr>
          <a:xfrm>
            <a:off x="5509472" y="3336547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back-</a:t>
            </a:r>
            <a:br>
              <a:rPr lang="en-US" sz="1600" b="1" dirty="0" smtClean="0"/>
            </a:br>
            <a:r>
              <a:rPr lang="en-US" sz="1600" b="1" dirty="0" smtClean="0"/>
              <a:t>translation</a:t>
            </a:r>
            <a:endParaRPr lang="en-US" sz="1600" b="1" dirty="0"/>
          </a:p>
        </p:txBody>
      </p:sp>
      <p:sp>
        <p:nvSpPr>
          <p:cNvPr id="5" name="Right Brace 4"/>
          <p:cNvSpPr/>
          <p:nvPr/>
        </p:nvSpPr>
        <p:spPr>
          <a:xfrm rot="16200000">
            <a:off x="5358399" y="2769296"/>
            <a:ext cx="228600" cy="2235163"/>
          </a:xfrm>
          <a:prstGeom prst="rightBrac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8" grpId="0"/>
      <p:bldP spid="29" grpId="0"/>
      <p:bldP spid="30" grpId="0"/>
      <p:bldP spid="31" grpId="0"/>
      <p:bldP spid="32" grpId="0"/>
      <p:bldP spid="33" grpId="0"/>
      <p:bldP spid="35" grpId="0"/>
      <p:bldP spid="37" grpId="0"/>
      <p:bldP spid="38" grpId="0"/>
      <p:bldP spid="69" grpId="0"/>
      <p:bldP spid="70" grpId="0"/>
      <p:bldP spid="71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Simple and scalable proof technique</a:t>
            </a:r>
            <a:r>
              <a:rPr lang="en-US" b="1" dirty="0">
                <a:solidFill>
                  <a:schemeClr val="tx2"/>
                </a:solidFill>
              </a:rPr>
              <a:t/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sz="2000" b="1" dirty="0" smtClean="0"/>
              <a:t>(for </a:t>
            </a:r>
            <a:r>
              <a:rPr lang="en-US" sz="2000" b="1" dirty="0"/>
              <a:t>our </a:t>
            </a:r>
            <a:r>
              <a:rPr lang="en-US" sz="2000" b="1" dirty="0" smtClean="0"/>
              <a:t>variant </a:t>
            </a:r>
            <a:r>
              <a:rPr lang="en-US" sz="2000" b="1" dirty="0"/>
              <a:t>of </a:t>
            </a:r>
            <a:r>
              <a:rPr lang="en-US" sz="2000" b="1" dirty="0" smtClean="0"/>
              <a:t>Robust </a:t>
            </a:r>
            <a:r>
              <a:rPr lang="en-US" sz="2000" b="1" dirty="0" smtClean="0">
                <a:solidFill>
                  <a:schemeClr val="accent4"/>
                </a:solidFill>
              </a:rPr>
              <a:t>Safety</a:t>
            </a:r>
            <a:r>
              <a:rPr lang="en-US" sz="2000" b="1" dirty="0" smtClean="0"/>
              <a:t> Preservation)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900"/>
            <a:ext cx="8458200" cy="137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33" i="1" dirty="0" smtClean="0"/>
              <a:t>1</a:t>
            </a:r>
            <a:r>
              <a:rPr lang="en-US" sz="2333" dirty="0" smtClean="0"/>
              <a:t>. back-translating</a:t>
            </a:r>
            <a:r>
              <a:rPr lang="en-US" sz="2333" b="1" dirty="0" smtClean="0"/>
              <a:t> </a:t>
            </a:r>
            <a:r>
              <a:rPr lang="en-US" sz="2333" b="1" dirty="0">
                <a:solidFill>
                  <a:schemeClr val="accent4"/>
                </a:solidFill>
              </a:rPr>
              <a:t>finite trace </a:t>
            </a:r>
            <a:r>
              <a:rPr lang="en-US" sz="2333" b="1" dirty="0" smtClean="0">
                <a:solidFill>
                  <a:schemeClr val="accent4"/>
                </a:solidFill>
              </a:rPr>
              <a:t>prefix</a:t>
            </a:r>
            <a:r>
              <a:rPr lang="en-US" sz="2333" b="1" dirty="0"/>
              <a:t> </a:t>
            </a:r>
            <a:r>
              <a:rPr lang="en-US" sz="2333" dirty="0" smtClean="0"/>
              <a:t>to </a:t>
            </a:r>
            <a:r>
              <a:rPr lang="en-US" sz="2333" b="1" dirty="0">
                <a:solidFill>
                  <a:srgbClr val="C00000"/>
                </a:solidFill>
              </a:rPr>
              <a:t>whole</a:t>
            </a:r>
            <a:r>
              <a:rPr lang="en-US" sz="2333" b="1" dirty="0"/>
              <a:t> </a:t>
            </a:r>
            <a:r>
              <a:rPr lang="en-US" sz="2333" b="1" dirty="0">
                <a:solidFill>
                  <a:srgbClr val="C00000"/>
                </a:solidFill>
              </a:rPr>
              <a:t>source </a:t>
            </a:r>
            <a:r>
              <a:rPr lang="en-US" sz="2333" b="1" dirty="0" smtClean="0">
                <a:solidFill>
                  <a:srgbClr val="C00000"/>
                </a:solidFill>
              </a:rPr>
              <a:t>program</a:t>
            </a:r>
            <a:endParaRPr lang="en-US" sz="2333" dirty="0"/>
          </a:p>
          <a:p>
            <a:pPr marL="0" indent="0">
              <a:buNone/>
            </a:pPr>
            <a:r>
              <a:rPr lang="en-US" sz="2333" i="1" dirty="0" smtClean="0"/>
              <a:t>2+4</a:t>
            </a:r>
            <a:r>
              <a:rPr lang="en-US" sz="2333" dirty="0" smtClean="0"/>
              <a:t>. compiler </a:t>
            </a:r>
            <a:r>
              <a:rPr lang="en-US" sz="2333" dirty="0"/>
              <a:t>correctness </a:t>
            </a:r>
            <a:r>
              <a:rPr lang="en-US" sz="2333" dirty="0" smtClean="0"/>
              <a:t>proof</a:t>
            </a:r>
            <a:r>
              <a:rPr lang="en-US" sz="2333" dirty="0" smtClean="0">
                <a:solidFill>
                  <a:srgbClr val="C00000"/>
                </a:solidFill>
              </a:rPr>
              <a:t> </a:t>
            </a:r>
            <a:r>
              <a:rPr lang="en-US" sz="2333" dirty="0" smtClean="0"/>
              <a:t>(à </a:t>
            </a:r>
            <a:r>
              <a:rPr lang="en-US" sz="2333" dirty="0"/>
              <a:t>la </a:t>
            </a:r>
            <a:r>
              <a:rPr lang="en-US" sz="2333" dirty="0" err="1" smtClean="0"/>
              <a:t>CompCert</a:t>
            </a:r>
            <a:r>
              <a:rPr lang="en-US" sz="2333" dirty="0" smtClean="0"/>
              <a:t>)</a:t>
            </a:r>
            <a:r>
              <a:rPr lang="en-US" sz="2333" dirty="0"/>
              <a:t> </a:t>
            </a:r>
            <a:r>
              <a:rPr lang="en-US" sz="2333" b="1" dirty="0" smtClean="0">
                <a:solidFill>
                  <a:srgbClr val="C00000"/>
                </a:solidFill>
              </a:rPr>
              <a:t>used as </a:t>
            </a:r>
            <a:r>
              <a:rPr lang="en-US" sz="2333" b="1" dirty="0">
                <a:solidFill>
                  <a:srgbClr val="C00000"/>
                </a:solidFill>
              </a:rPr>
              <a:t>a </a:t>
            </a:r>
            <a:r>
              <a:rPr lang="en-US" sz="2333" b="1" dirty="0" smtClean="0">
                <a:solidFill>
                  <a:srgbClr val="C00000"/>
                </a:solidFill>
              </a:rPr>
              <a:t>black-box</a:t>
            </a:r>
          </a:p>
          <a:p>
            <a:pPr marL="0" indent="0">
              <a:buNone/>
            </a:pPr>
            <a:r>
              <a:rPr lang="en-US" sz="2333" i="1" dirty="0" smtClean="0"/>
              <a:t>3+5</a:t>
            </a:r>
            <a:r>
              <a:rPr lang="en-US" sz="2333" dirty="0" smtClean="0"/>
              <a:t>. also simulation proofs, but at a single level</a:t>
            </a:r>
            <a:endParaRPr lang="en-US" sz="2333" dirty="0"/>
          </a:p>
        </p:txBody>
      </p:sp>
      <p:pic>
        <p:nvPicPr>
          <p:cNvPr id="4" name="Picture 3" descr="Coq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2600" y="312849"/>
            <a:ext cx="889000" cy="889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0" y="3086100"/>
            <a:ext cx="8844010" cy="18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1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683325"/>
            <a:ext cx="1219200" cy="510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" y="3280024"/>
            <a:ext cx="575503" cy="94907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 Good Components Go 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Goal: </a:t>
            </a:r>
            <a:r>
              <a:rPr lang="en-US" sz="2400" b="1" dirty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ormally secure compartmentalization</a:t>
            </a:r>
            <a:endParaRPr lang="en-US" sz="2400" b="1" dirty="0">
              <a:ln w="9525"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first definition</a:t>
            </a:r>
            <a:r>
              <a:rPr lang="en-US" sz="2400" b="1" dirty="0"/>
              <a:t> </a:t>
            </a:r>
            <a:r>
              <a:rPr lang="en-US" sz="2400" dirty="0" smtClean="0"/>
              <a:t>supporting </a:t>
            </a:r>
            <a:r>
              <a:rPr lang="en-US" sz="2400" b="1" dirty="0" smtClean="0"/>
              <a:t>mutually distrustful</a:t>
            </a:r>
            <a:br>
              <a:rPr lang="en-US" sz="2400" b="1" dirty="0" smtClean="0"/>
            </a:br>
            <a:r>
              <a:rPr lang="en-US" sz="2400" b="1" dirty="0" smtClean="0"/>
              <a:t>components</a:t>
            </a:r>
            <a:r>
              <a:rPr lang="en-US" sz="2400" dirty="0" smtClean="0"/>
              <a:t> and</a:t>
            </a:r>
            <a:r>
              <a:rPr lang="en-US" sz="2400" b="1" dirty="0" smtClean="0"/>
              <a:t> </a:t>
            </a:r>
            <a:r>
              <a:rPr lang="en-US" sz="2400" b="1" dirty="0"/>
              <a:t>dynamic compromise</a:t>
            </a:r>
          </a:p>
          <a:p>
            <a:pPr lvl="1"/>
            <a:r>
              <a:rPr lang="en-US" sz="2400" b="1" dirty="0"/>
              <a:t>restricting undefined behavior </a:t>
            </a:r>
            <a:r>
              <a:rPr lang="en-US" sz="2400" b="1" dirty="0">
                <a:solidFill>
                  <a:srgbClr val="C00000"/>
                </a:solidFill>
              </a:rPr>
              <a:t>spatially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temporally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Enforcement: proof-of-concept </a:t>
            </a:r>
            <a:r>
              <a:rPr lang="en-US" sz="2400" b="1" dirty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secure compilation </a:t>
            </a: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chain</a:t>
            </a:r>
            <a:endParaRPr lang="en-US" sz="2400" b="1" dirty="0">
              <a:ln w="9525"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software fault isolation</a:t>
            </a:r>
            <a:r>
              <a:rPr lang="en-US" sz="2400" b="1" dirty="0"/>
              <a:t> </a:t>
            </a:r>
            <a:r>
              <a:rPr lang="en-US" sz="2400" dirty="0"/>
              <a:t>or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tag-based reference monitor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Proof: combining </a:t>
            </a:r>
            <a:r>
              <a:rPr lang="en-US" sz="2400" b="1" dirty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formal proof and property-based </a:t>
            </a:r>
            <a:r>
              <a:rPr lang="en-US" sz="24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testing</a:t>
            </a:r>
            <a:endParaRPr lang="en-US" sz="2400" b="1" dirty="0">
              <a:ln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 b="1" dirty="0"/>
              <a:t>Generic proof technique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that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extends</a:t>
            </a:r>
            <a:r>
              <a:rPr lang="en-US" sz="2400" b="1" dirty="0" smtClean="0"/>
              <a:t> </a:t>
            </a:r>
            <a:r>
              <a:rPr lang="en-US" sz="2400" dirty="0"/>
              <a:t>and</a:t>
            </a:r>
            <a:r>
              <a:rPr lang="en-US" sz="2400" b="1" dirty="0"/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scales well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Coq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1200" y="3924300"/>
            <a:ext cx="812800" cy="812800"/>
          </a:xfrm>
          <a:prstGeom prst="rect">
            <a:avLst/>
          </a:prstGeom>
        </p:spPr>
      </p:pic>
      <p:pic>
        <p:nvPicPr>
          <p:cNvPr id="9" name="Picture 8" descr="puzzle-modularity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1400" y="1370031"/>
            <a:ext cx="1179865" cy="9540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838200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2" y="4914900"/>
            <a:ext cx="904728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8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952500"/>
          </a:xfrm>
        </p:spPr>
        <p:txBody>
          <a:bodyPr>
            <a:noAutofit/>
          </a:bodyPr>
          <a:lstStyle/>
          <a:p>
            <a:r>
              <a:rPr lang="en-US" sz="3600" b="1" dirty="0"/>
              <a:t>Making this </a:t>
            </a:r>
            <a:r>
              <a:rPr lang="en-US" sz="3600" b="1" dirty="0">
                <a:solidFill>
                  <a:srgbClr val="C00000"/>
                </a:solidFill>
              </a:rPr>
              <a:t>more practical</a:t>
            </a:r>
            <a:r>
              <a:rPr lang="en-US" sz="3600" b="1" dirty="0"/>
              <a:t> ... 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3771636"/>
          </a:xfrm>
        </p:spPr>
        <p:txBody>
          <a:bodyPr>
            <a:noAutofit/>
          </a:bodyPr>
          <a:lstStyle/>
          <a:p>
            <a:r>
              <a:rPr lang="en-US" sz="2333" b="1" dirty="0">
                <a:solidFill>
                  <a:schemeClr val="tx2"/>
                </a:solidFill>
              </a:rPr>
              <a:t>Scale formally secure compilation chain to </a:t>
            </a:r>
            <a:r>
              <a:rPr lang="en-US" sz="2333" b="1" dirty="0">
                <a:solidFill>
                  <a:srgbClr val="C00000"/>
                </a:solidFill>
              </a:rPr>
              <a:t>C language</a:t>
            </a:r>
          </a:p>
          <a:p>
            <a:pPr lvl="1"/>
            <a:r>
              <a:rPr lang="en-US" sz="1833" dirty="0" smtClean="0"/>
              <a:t>allow </a:t>
            </a:r>
            <a:r>
              <a:rPr lang="en-US" sz="1833" b="1" dirty="0" smtClean="0"/>
              <a:t>pointer </a:t>
            </a:r>
            <a:r>
              <a:rPr lang="en-US" sz="1833" b="1" dirty="0"/>
              <a:t>passing</a:t>
            </a:r>
            <a:r>
              <a:rPr lang="en-US" sz="1833" dirty="0"/>
              <a:t> (capabilities)</a:t>
            </a:r>
          </a:p>
          <a:p>
            <a:pPr lvl="1"/>
            <a:r>
              <a:rPr lang="en-US" sz="1833" dirty="0"/>
              <a:t>eventually support enough of C to </a:t>
            </a:r>
            <a:r>
              <a:rPr lang="en-US" sz="1833" b="1" dirty="0"/>
              <a:t>measure and lower overhead</a:t>
            </a:r>
          </a:p>
          <a:p>
            <a:pPr lvl="1"/>
            <a:r>
              <a:rPr lang="en-US" sz="1833" dirty="0" smtClean="0"/>
              <a:t>check whether hardware support (tagged architecture) is faster</a:t>
            </a:r>
            <a:endParaRPr lang="en-US" sz="1833" b="1" dirty="0" smtClean="0"/>
          </a:p>
          <a:p>
            <a:pPr>
              <a:spcBef>
                <a:spcPts val="1000"/>
              </a:spcBef>
            </a:pPr>
            <a:r>
              <a:rPr lang="en-US" sz="2333" b="1" dirty="0" smtClean="0">
                <a:solidFill>
                  <a:schemeClr val="tx2"/>
                </a:solidFill>
              </a:rPr>
              <a:t>Extend all this to </a:t>
            </a:r>
            <a:r>
              <a:rPr lang="en-US" sz="2333" b="1" dirty="0" smtClean="0">
                <a:solidFill>
                  <a:srgbClr val="C00000"/>
                </a:solidFill>
              </a:rPr>
              <a:t>dynamic component creation</a:t>
            </a:r>
          </a:p>
          <a:p>
            <a:pPr lvl="1"/>
            <a:r>
              <a:rPr lang="en-US" sz="1833" dirty="0" smtClean="0"/>
              <a:t>rewind </a:t>
            </a:r>
            <a:r>
              <a:rPr lang="en-US" sz="1833" dirty="0"/>
              <a:t>to when compromised component was created</a:t>
            </a:r>
          </a:p>
          <a:p>
            <a:r>
              <a:rPr lang="en-US" sz="2333" b="1" dirty="0">
                <a:solidFill>
                  <a:schemeClr val="tx2"/>
                </a:solidFill>
              </a:rPr>
              <a:t>... and </a:t>
            </a:r>
            <a:r>
              <a:rPr lang="en-US" sz="2333" b="1" dirty="0">
                <a:solidFill>
                  <a:srgbClr val="C00000"/>
                </a:solidFill>
              </a:rPr>
              <a:t>dynamic</a:t>
            </a:r>
            <a:r>
              <a:rPr lang="en-US" sz="2333" b="1" dirty="0">
                <a:solidFill>
                  <a:schemeClr val="tx2"/>
                </a:solidFill>
              </a:rPr>
              <a:t> </a:t>
            </a:r>
            <a:r>
              <a:rPr lang="en-US" sz="2333" b="1" dirty="0" smtClean="0">
                <a:solidFill>
                  <a:srgbClr val="C00000"/>
                </a:solidFill>
              </a:rPr>
              <a:t>privileges</a:t>
            </a:r>
            <a:endParaRPr lang="en-US" sz="2333" b="1" dirty="0">
              <a:solidFill>
                <a:schemeClr val="tx2"/>
              </a:solidFill>
            </a:endParaRPr>
          </a:p>
          <a:p>
            <a:pPr lvl="1"/>
            <a:r>
              <a:rPr lang="en-US" sz="1833" dirty="0"/>
              <a:t>capabilities, dynamic interfaces, history-based access control, ...</a:t>
            </a:r>
          </a:p>
          <a:p>
            <a:pPr>
              <a:spcBef>
                <a:spcPts val="1000"/>
              </a:spcBef>
            </a:pPr>
            <a:r>
              <a:rPr lang="en-US" sz="2333" b="1" dirty="0">
                <a:solidFill>
                  <a:schemeClr val="tx2"/>
                </a:solidFill>
              </a:rPr>
              <a:t>From robust safety to </a:t>
            </a:r>
            <a:r>
              <a:rPr lang="en-US" sz="2333" b="1" dirty="0" smtClean="0">
                <a:solidFill>
                  <a:srgbClr val="C00000"/>
                </a:solidFill>
              </a:rPr>
              <a:t>hypersafety</a:t>
            </a:r>
            <a:r>
              <a:rPr lang="en-US" sz="2333" b="1" dirty="0" smtClean="0">
                <a:solidFill>
                  <a:schemeClr val="tx2"/>
                </a:solidFill>
              </a:rPr>
              <a:t> (confidentiality)</a:t>
            </a:r>
            <a:r>
              <a:rPr lang="en-US" sz="2333" b="1" dirty="0" smtClean="0">
                <a:solidFill>
                  <a:schemeClr val="bg1">
                    <a:lumMod val="50000"/>
                  </a:schemeClr>
                </a:solidFill>
              </a:rPr>
              <a:t> [CSF'19]</a:t>
            </a:r>
          </a:p>
          <a:p>
            <a:pPr>
              <a:spcBef>
                <a:spcPts val="1000"/>
              </a:spcBef>
            </a:pPr>
            <a:r>
              <a:rPr lang="en-US" sz="2333" b="1" dirty="0" smtClean="0">
                <a:solidFill>
                  <a:schemeClr val="tx2"/>
                </a:solidFill>
              </a:rPr>
              <a:t>Secure compilation of EverCrypt, </a:t>
            </a:r>
            <a:r>
              <a:rPr lang="en-US" sz="2333" b="1" dirty="0" err="1" smtClean="0">
                <a:solidFill>
                  <a:schemeClr val="tx2"/>
                </a:solidFill>
              </a:rPr>
              <a:t>miTLS</a:t>
            </a:r>
            <a:r>
              <a:rPr lang="en-US" sz="2333" b="1" dirty="0" smtClean="0">
                <a:solidFill>
                  <a:schemeClr val="tx2"/>
                </a:solidFill>
              </a:rPr>
              <a:t>, ...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458200" cy="9525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My dream: secure compilation </a:t>
            </a:r>
            <a:r>
              <a:rPr lang="en-US" sz="3200" b="1" dirty="0"/>
              <a:t>at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61970"/>
            <a:fld id="{1ADD699A-67FB-4F36-809D-738B0721C21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761970"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52800" y="3848100"/>
            <a:ext cx="1227529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943600" y="3848100"/>
            <a:ext cx="1219200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239000" y="3848100"/>
            <a:ext cx="1219200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34163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 smtClean="0">
                <a:solidFill>
                  <a:prstClr val="black"/>
                </a:solidFill>
              </a:rPr>
              <a:t>EverCrypt</a:t>
            </a:r>
          </a:p>
        </p:txBody>
      </p:sp>
      <p:cxnSp>
        <p:nvCxnSpPr>
          <p:cNvPr id="94" name="Straight Arrow Connector 93"/>
          <p:cNvCxnSpPr>
            <a:stCxn id="92" idx="2"/>
            <a:endCxn id="95" idx="0"/>
          </p:cNvCxnSpPr>
          <p:nvPr/>
        </p:nvCxnSpPr>
        <p:spPr>
          <a:xfrm>
            <a:off x="3949700" y="17907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34163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95" idx="2"/>
            <a:endCxn id="97" idx="0"/>
          </p:cNvCxnSpPr>
          <p:nvPr/>
        </p:nvCxnSpPr>
        <p:spPr>
          <a:xfrm>
            <a:off x="39497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3416300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7117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memory safe C component</a:t>
            </a:r>
          </a:p>
        </p:txBody>
      </p:sp>
      <p:cxnSp>
        <p:nvCxnSpPr>
          <p:cNvPr id="100" name="Straight Arrow Connector 99"/>
          <p:cNvCxnSpPr>
            <a:stCxn id="99" idx="2"/>
            <a:endCxn id="101" idx="0"/>
          </p:cNvCxnSpPr>
          <p:nvPr/>
        </p:nvCxnSpPr>
        <p:spPr>
          <a:xfrm>
            <a:off x="52451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4711700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grpSp>
        <p:nvGrpSpPr>
          <p:cNvPr id="102" name="Group 38"/>
          <p:cNvGrpSpPr/>
          <p:nvPr/>
        </p:nvGrpSpPr>
        <p:grpSpPr>
          <a:xfrm>
            <a:off x="4406900" y="2857500"/>
            <a:ext cx="365760" cy="328281"/>
            <a:chOff x="2097930" y="2817382"/>
            <a:chExt cx="372220" cy="328281"/>
          </a:xfrm>
        </p:grpSpPr>
        <p:sp>
          <p:nvSpPr>
            <p:cNvPr id="103" name="Arc 102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06" name="Group 42"/>
          <p:cNvGrpSpPr/>
          <p:nvPr/>
        </p:nvGrpSpPr>
        <p:grpSpPr>
          <a:xfrm>
            <a:off x="4410075" y="4152900"/>
            <a:ext cx="365760" cy="328281"/>
            <a:chOff x="2097930" y="2817382"/>
            <a:chExt cx="372220" cy="328281"/>
          </a:xfrm>
        </p:grpSpPr>
        <p:sp>
          <p:nvSpPr>
            <p:cNvPr id="107" name="Arc 106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8" name="Oval 107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6003925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grpSp>
        <p:nvGrpSpPr>
          <p:cNvPr id="111" name="Group 47"/>
          <p:cNvGrpSpPr/>
          <p:nvPr/>
        </p:nvGrpSpPr>
        <p:grpSpPr>
          <a:xfrm>
            <a:off x="5702300" y="4152900"/>
            <a:ext cx="365760" cy="328281"/>
            <a:chOff x="2097930" y="2817382"/>
            <a:chExt cx="372220" cy="328281"/>
          </a:xfrm>
        </p:grpSpPr>
        <p:sp>
          <p:nvSpPr>
            <p:cNvPr id="112" name="Arc 111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4" name="Oval 113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9" name="Rounded Rectangle 118"/>
          <p:cNvSpPr/>
          <p:nvPr/>
        </p:nvSpPr>
        <p:spPr>
          <a:xfrm>
            <a:off x="60071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legacy C component</a:t>
            </a:r>
          </a:p>
        </p:txBody>
      </p:sp>
      <p:cxnSp>
        <p:nvCxnSpPr>
          <p:cNvPr id="120" name="Straight Arrow Connector 119"/>
          <p:cNvCxnSpPr>
            <a:stCxn id="119" idx="2"/>
          </p:cNvCxnSpPr>
          <p:nvPr/>
        </p:nvCxnSpPr>
        <p:spPr>
          <a:xfrm>
            <a:off x="65405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7299325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ASM component</a:t>
            </a:r>
          </a:p>
        </p:txBody>
      </p:sp>
      <p:grpSp>
        <p:nvGrpSpPr>
          <p:cNvPr id="129" name="Group 58"/>
          <p:cNvGrpSpPr/>
          <p:nvPr/>
        </p:nvGrpSpPr>
        <p:grpSpPr>
          <a:xfrm>
            <a:off x="6997700" y="4152900"/>
            <a:ext cx="365760" cy="328281"/>
            <a:chOff x="2097930" y="2817382"/>
            <a:chExt cx="372220" cy="328281"/>
          </a:xfrm>
        </p:grpSpPr>
        <p:sp>
          <p:nvSpPr>
            <p:cNvPr id="130" name="Arc 129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1" name="Oval 130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2" name="Oval 131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73025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4" name="Straight Arrow Connector 133"/>
          <p:cNvCxnSpPr>
            <a:stCxn id="133" idx="2"/>
          </p:cNvCxnSpPr>
          <p:nvPr/>
        </p:nvCxnSpPr>
        <p:spPr>
          <a:xfrm>
            <a:off x="7835900" y="30861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64"/>
          <p:cNvGrpSpPr/>
          <p:nvPr/>
        </p:nvGrpSpPr>
        <p:grpSpPr>
          <a:xfrm>
            <a:off x="6997700" y="2857500"/>
            <a:ext cx="365760" cy="328281"/>
            <a:chOff x="2097930" y="2817382"/>
            <a:chExt cx="372220" cy="328281"/>
          </a:xfrm>
        </p:grpSpPr>
        <p:sp>
          <p:nvSpPr>
            <p:cNvPr id="136" name="Arc 135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7" name="Oval 136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39" name="Group 68"/>
          <p:cNvGrpSpPr/>
          <p:nvPr/>
        </p:nvGrpSpPr>
        <p:grpSpPr>
          <a:xfrm>
            <a:off x="5702300" y="2857500"/>
            <a:ext cx="365760" cy="328281"/>
            <a:chOff x="2097930" y="2817382"/>
            <a:chExt cx="372220" cy="328281"/>
          </a:xfrm>
        </p:grpSpPr>
        <p:sp>
          <p:nvSpPr>
            <p:cNvPr id="140" name="Arc 139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1" name="Oval 140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2" name="Oval 141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43" name="Rounded Rectangle 142"/>
          <p:cNvSpPr/>
          <p:nvPr/>
        </p:nvSpPr>
        <p:spPr>
          <a:xfrm>
            <a:off x="47117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/>
          <p:cNvCxnSpPr>
            <a:stCxn id="143" idx="2"/>
          </p:cNvCxnSpPr>
          <p:nvPr/>
        </p:nvCxnSpPr>
        <p:spPr>
          <a:xfrm>
            <a:off x="52451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74"/>
          <p:cNvGrpSpPr/>
          <p:nvPr/>
        </p:nvGrpSpPr>
        <p:grpSpPr>
          <a:xfrm>
            <a:off x="4406900" y="1562100"/>
            <a:ext cx="365760" cy="328281"/>
            <a:chOff x="2097930" y="2817382"/>
            <a:chExt cx="372220" cy="328281"/>
          </a:xfrm>
        </p:grpSpPr>
        <p:sp>
          <p:nvSpPr>
            <p:cNvPr id="146" name="Arc 145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7" name="Oval 146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8" name="Oval 147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49" name="Rounded Rectangle 148"/>
          <p:cNvSpPr/>
          <p:nvPr/>
        </p:nvSpPr>
        <p:spPr>
          <a:xfrm>
            <a:off x="60071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>
            <a:stCxn id="149" idx="2"/>
          </p:cNvCxnSpPr>
          <p:nvPr/>
        </p:nvCxnSpPr>
        <p:spPr>
          <a:xfrm>
            <a:off x="65405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80"/>
          <p:cNvGrpSpPr/>
          <p:nvPr/>
        </p:nvGrpSpPr>
        <p:grpSpPr>
          <a:xfrm>
            <a:off x="5702300" y="1562100"/>
            <a:ext cx="365760" cy="328281"/>
            <a:chOff x="2097930" y="2817382"/>
            <a:chExt cx="372220" cy="328281"/>
          </a:xfrm>
        </p:grpSpPr>
        <p:sp>
          <p:nvSpPr>
            <p:cNvPr id="152" name="Arc 151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3" name="Oval 152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5" name="Rounded Rectangle 154"/>
          <p:cNvSpPr/>
          <p:nvPr/>
        </p:nvSpPr>
        <p:spPr>
          <a:xfrm>
            <a:off x="73025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>
            <a:stCxn id="155" idx="2"/>
          </p:cNvCxnSpPr>
          <p:nvPr/>
        </p:nvCxnSpPr>
        <p:spPr>
          <a:xfrm>
            <a:off x="78359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86"/>
          <p:cNvGrpSpPr/>
          <p:nvPr/>
        </p:nvGrpSpPr>
        <p:grpSpPr>
          <a:xfrm>
            <a:off x="6997700" y="1562100"/>
            <a:ext cx="365760" cy="328281"/>
            <a:chOff x="2097930" y="2817382"/>
            <a:chExt cx="372220" cy="328281"/>
          </a:xfrm>
        </p:grpSpPr>
        <p:sp>
          <p:nvSpPr>
            <p:cNvPr id="158" name="Arc 157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832111" y="2476500"/>
            <a:ext cx="180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    C language</a:t>
            </a:r>
          </a:p>
          <a:p>
            <a:r>
              <a:rPr lang="en-US" dirty="0" smtClean="0"/>
              <a:t>+ components</a:t>
            </a:r>
          </a:p>
          <a:p>
            <a:r>
              <a:rPr lang="en-US" dirty="0"/>
              <a:t>+ memory </a:t>
            </a:r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501764" y="3848100"/>
            <a:ext cx="24700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ASM language</a:t>
            </a:r>
          </a:p>
          <a:p>
            <a:pPr algn="ctr"/>
            <a:r>
              <a:rPr lang="en-US" dirty="0" smtClean="0"/>
              <a:t>(RISC-V + micro-policies)</a:t>
            </a:r>
            <a:endParaRPr lang="en-US" dirty="0"/>
          </a:p>
        </p:txBody>
      </p:sp>
      <p:pic>
        <p:nvPicPr>
          <p:cNvPr id="164" name="Picture 163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7538" y="4533900"/>
            <a:ext cx="819862" cy="8198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1" name="Rectangle 70"/>
          <p:cNvSpPr/>
          <p:nvPr/>
        </p:nvSpPr>
        <p:spPr>
          <a:xfrm>
            <a:off x="4640654" y="3850118"/>
            <a:ext cx="1227529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fstar-ne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181100"/>
            <a:ext cx="797243" cy="79724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365451" y="1409700"/>
            <a:ext cx="1377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    language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123702"/>
      </p:ext>
    </p:extLst>
  </p:cSld>
  <p:clrMapOvr>
    <a:masterClrMapping/>
  </p:clrMapOvr>
  <p:transition advTm="74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7" grpId="0" animBg="1"/>
      <p:bldP spid="91" grpId="0" animBg="1"/>
      <p:bldP spid="95" grpId="0" animBg="1"/>
      <p:bldP spid="97" grpId="0" animBg="1"/>
      <p:bldP spid="99" grpId="0" animBg="1"/>
      <p:bldP spid="101" grpId="0" animBg="1"/>
      <p:bldP spid="110" grpId="0" animBg="1"/>
      <p:bldP spid="119" grpId="0" animBg="1"/>
      <p:bldP spid="126" grpId="0" animBg="1"/>
      <p:bldP spid="133" grpId="0" animBg="1"/>
      <p:bldP spid="143" grpId="0" animBg="1"/>
      <p:bldP spid="149" grpId="0" animBg="1"/>
      <p:bldP spid="155" grpId="0" animBg="1"/>
      <p:bldP spid="162" grpId="0"/>
      <p:bldP spid="163" grpId="0"/>
      <p:bldP spid="7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2" y="571500"/>
            <a:ext cx="7964487" cy="2394607"/>
          </a:xfrm>
        </p:spPr>
        <p:txBody>
          <a:bodyPr>
            <a:noAutofit/>
          </a:bodyPr>
          <a:lstStyle/>
          <a:p>
            <a:r>
              <a:rPr lang="en-US" sz="4000" cap="none" dirty="0"/>
              <a:t>Going beyond </a:t>
            </a:r>
            <a:r>
              <a:rPr lang="en-US" sz="4000" cap="none" dirty="0" smtClean="0"/>
              <a:t>Robust</a:t>
            </a:r>
            <a:br>
              <a:rPr lang="en-US" sz="4000" cap="none" dirty="0" smtClean="0"/>
            </a:br>
            <a:r>
              <a:rPr lang="en-US" sz="4000" cap="none" dirty="0" smtClean="0"/>
              <a:t>Preservation </a:t>
            </a:r>
            <a:r>
              <a:rPr lang="en-US" sz="4000" cap="none" dirty="0">
                <a:solidFill>
                  <a:srgbClr val="C00000"/>
                </a:solidFill>
              </a:rPr>
              <a:t>of </a:t>
            </a:r>
            <a:r>
              <a:rPr lang="en-US" sz="4000" cap="none" dirty="0" smtClean="0">
                <a:solidFill>
                  <a:srgbClr val="C00000"/>
                </a:solidFill>
              </a:rPr>
              <a:t>Safety</a:t>
            </a:r>
            <a:r>
              <a:rPr lang="en-US" sz="3600" cap="none" dirty="0"/>
              <a:t/>
            </a:r>
            <a:br>
              <a:rPr lang="en-US" sz="3600" cap="none" dirty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Journey Beyond Full Abstraction </a:t>
            </a:r>
            <a:r>
              <a:rPr lang="en-US" sz="2800" cap="none" dirty="0" smtClean="0"/>
              <a:t>(CSF 2019)</a:t>
            </a:r>
            <a:endParaRPr lang="en-US" sz="2800" cap="non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74" y="293307"/>
            <a:ext cx="256344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4" y="3245128"/>
            <a:ext cx="640785" cy="98617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8048" y="4243348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Carmine</a:t>
            </a:r>
          </a:p>
          <a:p>
            <a:pPr algn="ctr"/>
            <a:r>
              <a:rPr lang="en-US" sz="1500" b="1" dirty="0"/>
              <a:t>Abate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6" y="3245128"/>
            <a:ext cx="752313" cy="74930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63" y="3245128"/>
            <a:ext cx="735243" cy="98032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265620" y="4022774"/>
            <a:ext cx="788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Deepak</a:t>
            </a:r>
          </a:p>
          <a:p>
            <a:pPr algn="ctr"/>
            <a:r>
              <a:rPr lang="en-US" sz="1500" b="1" dirty="0"/>
              <a:t>Garg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1581" y="4243348"/>
            <a:ext cx="9966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Marco</a:t>
            </a:r>
          </a:p>
          <a:p>
            <a:pPr algn="ctr"/>
            <a:r>
              <a:rPr lang="en-US" sz="1500" b="1" dirty="0" err="1"/>
              <a:t>Patrignani</a:t>
            </a:r>
            <a:endParaRPr lang="en-US" sz="15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94" y="3238500"/>
            <a:ext cx="762000" cy="94742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773603" y="4218810"/>
            <a:ext cx="7356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</a:t>
            </a:r>
            <a:r>
              <a:rPr lang="ro-RO" sz="1500" b="1" dirty="0"/>
              <a:t>ătălin</a:t>
            </a:r>
            <a:endParaRPr lang="en-US" sz="1500" dirty="0"/>
          </a:p>
          <a:p>
            <a:pPr algn="ctr"/>
            <a:r>
              <a:rPr lang="en-US" sz="1500" b="1" dirty="0"/>
              <a:t>Hrițcu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6267" y="4013818"/>
            <a:ext cx="841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 smtClean="0"/>
              <a:t>Jérémy</a:t>
            </a:r>
            <a:r>
              <a:rPr lang="en-US" sz="1500" b="1" dirty="0" smtClean="0"/>
              <a:t/>
            </a:r>
            <a:br>
              <a:rPr lang="en-US" sz="1500" b="1" dirty="0" smtClean="0"/>
            </a:br>
            <a:r>
              <a:rPr lang="en-US" sz="1500" b="1" dirty="0" err="1" smtClean="0"/>
              <a:t>Thibault</a:t>
            </a:r>
            <a:endParaRPr lang="en-US" sz="1500" b="1" dirty="0"/>
          </a:p>
        </p:txBody>
      </p:sp>
      <p:sp>
        <p:nvSpPr>
          <p:cNvPr id="18" name="Rectangle 17"/>
          <p:cNvSpPr/>
          <p:nvPr/>
        </p:nvSpPr>
        <p:spPr>
          <a:xfrm>
            <a:off x="3200400" y="4499355"/>
            <a:ext cx="9020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MPI-SWS</a:t>
            </a:r>
            <a:endParaRPr lang="en-US" sz="1500" dirty="0"/>
          </a:p>
        </p:txBody>
      </p:sp>
      <p:sp>
        <p:nvSpPr>
          <p:cNvPr id="19" name="Rectangle 18"/>
          <p:cNvSpPr/>
          <p:nvPr/>
        </p:nvSpPr>
        <p:spPr>
          <a:xfrm>
            <a:off x="7537781" y="4755220"/>
            <a:ext cx="8477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Stanford</a:t>
            </a:r>
            <a:endParaRPr lang="en-US" sz="1500" dirty="0"/>
          </a:p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&amp; CISPA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8673" y="4526620"/>
            <a:ext cx="95481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200" y="4739884"/>
            <a:ext cx="9548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83987" y="4690998"/>
            <a:ext cx="95481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10202" y="3995073"/>
            <a:ext cx="719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Rob</a:t>
            </a:r>
            <a:br>
              <a:rPr lang="en-US" sz="1500" b="1" dirty="0"/>
            </a:br>
            <a:r>
              <a:rPr lang="en-US" sz="1500" b="1" dirty="0"/>
              <a:t>Blanco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86980" y="4499355"/>
            <a:ext cx="9548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3253526"/>
            <a:ext cx="656561" cy="729513"/>
          </a:xfrm>
          <a:prstGeom prst="rect">
            <a:avLst/>
          </a:prstGeom>
          <a:solidFill>
            <a:schemeClr val="tx2"/>
          </a:solidFill>
          <a:ln w="25400">
            <a:solidFill>
              <a:schemeClr val="accent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96" y="3262670"/>
            <a:ext cx="762000" cy="762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23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228865"/>
            <a:ext cx="8229600" cy="952500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Security foundations research </a:t>
            </a:r>
            <a:r>
              <a:rPr lang="en-US" sz="2800" b="1" dirty="0" smtClean="0"/>
              <a:t>is about making this diagram</a:t>
            </a:r>
            <a:r>
              <a:rPr lang="en-US" sz="2800" b="1" dirty="0" smtClean="0">
                <a:solidFill>
                  <a:srgbClr val="C00000"/>
                </a:solidFill>
              </a:rPr>
              <a:t> mathematically formal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Security Goal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[What are we trying to achieve?]</a:t>
            </a:r>
          </a:p>
          <a:p>
            <a:pPr lvl="1">
              <a:lnSpc>
                <a:spcPct val="120000"/>
              </a:lnSpc>
            </a:pPr>
            <a:r>
              <a:rPr lang="en-US" sz="2000" b="1" dirty="0" smtClean="0"/>
              <a:t>negative definition</a:t>
            </a:r>
            <a:r>
              <a:rPr lang="en-US" sz="2000" dirty="0" smtClean="0"/>
              <a:t>: What (kind of) attacks are we trying to prevent?</a:t>
            </a:r>
          </a:p>
          <a:p>
            <a:pPr lvl="1">
              <a:lnSpc>
                <a:spcPct val="120000"/>
              </a:lnSpc>
            </a:pPr>
            <a:r>
              <a:rPr lang="en-US" sz="2000" b="1" dirty="0"/>
              <a:t>positive </a:t>
            </a:r>
            <a:r>
              <a:rPr lang="en-US" sz="2000" b="1" dirty="0" smtClean="0"/>
              <a:t>definition</a:t>
            </a:r>
            <a:r>
              <a:rPr lang="en-US" sz="2000" dirty="0" smtClean="0"/>
              <a:t>: What security property are we aiming for?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Security Enforcement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[How can we effectively achieve it?]</a:t>
            </a:r>
          </a:p>
          <a:p>
            <a:pPr lvl="1">
              <a:lnSpc>
                <a:spcPct val="120000"/>
              </a:lnSpc>
            </a:pPr>
            <a:r>
              <a:rPr lang="en-US" sz="2000" b="1" dirty="0" smtClean="0"/>
              <a:t>static</a:t>
            </a:r>
            <a:r>
              <a:rPr lang="en-US" sz="2000" dirty="0"/>
              <a:t>: </a:t>
            </a:r>
            <a:r>
              <a:rPr lang="en-US" sz="2000" dirty="0" smtClean="0"/>
              <a:t>program </a:t>
            </a:r>
            <a:r>
              <a:rPr lang="en-US" sz="2000" dirty="0"/>
              <a:t>verification, </a:t>
            </a:r>
            <a:r>
              <a:rPr lang="en-US" sz="2000" dirty="0" smtClean="0"/>
              <a:t>static analysis, type </a:t>
            </a:r>
            <a:r>
              <a:rPr lang="en-US" sz="2000" dirty="0"/>
              <a:t>systems, </a:t>
            </a:r>
            <a:r>
              <a:rPr lang="en-US" sz="2000" dirty="0" smtClean="0"/>
              <a:t>...</a:t>
            </a:r>
          </a:p>
          <a:p>
            <a:pPr lvl="1">
              <a:lnSpc>
                <a:spcPct val="120000"/>
              </a:lnSpc>
            </a:pPr>
            <a:r>
              <a:rPr lang="en-US" sz="2000" b="1" dirty="0" smtClean="0"/>
              <a:t>dynamic</a:t>
            </a:r>
            <a:r>
              <a:rPr lang="en-US" sz="2000" dirty="0" smtClean="0"/>
              <a:t>: reference monitors, hardware mechanisms, crypto, ...</a:t>
            </a:r>
          </a:p>
          <a:p>
            <a:pPr lvl="1">
              <a:lnSpc>
                <a:spcPct val="120000"/>
              </a:lnSpc>
            </a:pPr>
            <a:r>
              <a:rPr lang="en-US" sz="2000" b="1" dirty="0"/>
              <a:t>trade off </a:t>
            </a:r>
            <a:r>
              <a:rPr lang="en-US" sz="2000" b="1" dirty="0" smtClean="0"/>
              <a:t>security</a:t>
            </a:r>
            <a:r>
              <a:rPr lang="en-US" sz="2000" dirty="0" smtClean="0"/>
              <a:t> vs. </a:t>
            </a:r>
            <a:r>
              <a:rPr lang="en-US" sz="2000" dirty="0"/>
              <a:t>precision, efficiency, </a:t>
            </a:r>
            <a:r>
              <a:rPr lang="en-US" sz="2000" dirty="0" smtClean="0"/>
              <a:t>compatibility, ...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Security Proof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[How can we make sure we achieved it?]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66700"/>
            <a:ext cx="914400" cy="9120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8382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4" y="3280024"/>
            <a:ext cx="711886" cy="11739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2" y="4914900"/>
            <a:ext cx="904728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4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45" y="723900"/>
            <a:ext cx="6095055" cy="45294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30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530688" y="964168"/>
            <a:ext cx="1606850" cy="4112062"/>
            <a:chOff x="7530688" y="964168"/>
            <a:chExt cx="1606850" cy="4112062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8305429" y="1334030"/>
              <a:ext cx="371" cy="281887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622197" y="964168"/>
              <a:ext cx="1366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More secure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30688" y="4152900"/>
              <a:ext cx="16068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More efficient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to enforce</a:t>
              </a:r>
            </a:p>
            <a:p>
              <a:pPr algn="ctr"/>
              <a:r>
                <a:rPr lang="en-US" b="1" dirty="0" smtClean="0"/>
                <a:t>Easier to prove</a:t>
              </a:r>
              <a:endParaRPr lang="en-US" b="1" dirty="0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14300"/>
            <a:ext cx="8229600" cy="9525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Going beyond Robust Preservation of </a:t>
            </a:r>
            <a:r>
              <a:rPr lang="en-US" sz="2800" b="1" dirty="0">
                <a:solidFill>
                  <a:srgbClr val="C00000"/>
                </a:solidFill>
              </a:rPr>
              <a:t>Safety</a:t>
            </a: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[CSF'19]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814" y="4375547"/>
            <a:ext cx="1709250" cy="615553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r>
              <a:rPr lang="en-US" b="1" dirty="0"/>
              <a:t>trace </a:t>
            </a:r>
            <a:r>
              <a:rPr lang="en-US" b="1" dirty="0" smtClean="0"/>
              <a:t>properties</a:t>
            </a:r>
          </a:p>
          <a:p>
            <a:r>
              <a:rPr lang="en-US" sz="1600" dirty="0" smtClean="0"/>
              <a:t>(safety &amp; liveness)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6200" y="2792968"/>
            <a:ext cx="1722972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smtClean="0"/>
              <a:t>hyperproperties</a:t>
            </a:r>
          </a:p>
          <a:p>
            <a:r>
              <a:rPr lang="en-US" sz="1600" dirty="0" smtClean="0"/>
              <a:t>(noninterference)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24390" y="821948"/>
            <a:ext cx="1777218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smtClean="0"/>
              <a:t>relational</a:t>
            </a:r>
          </a:p>
          <a:p>
            <a:r>
              <a:rPr lang="en-US" b="1" dirty="0" smtClean="0"/>
              <a:t>hyperproperties</a:t>
            </a:r>
          </a:p>
          <a:p>
            <a:r>
              <a:rPr lang="en-US" sz="1600" dirty="0" smtClean="0"/>
              <a:t>(trace equivalence)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523905" y="4995781"/>
            <a:ext cx="117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only integrity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183" y="3408521"/>
            <a:ext cx="1768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+ data confidentiality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" y="1714500"/>
            <a:ext cx="18652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+ code confidentiality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32574" y="659368"/>
            <a:ext cx="3635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 </a:t>
            </a:r>
            <a:r>
              <a:rPr lang="en-US" b="1" dirty="0" smtClean="0">
                <a:solidFill>
                  <a:srgbClr val="C00000"/>
                </a:solidFill>
              </a:rPr>
              <a:t>one-size-fits-all </a:t>
            </a:r>
            <a:r>
              <a:rPr lang="en-US" b="1" dirty="0">
                <a:solidFill>
                  <a:srgbClr val="C00000"/>
                </a:solidFill>
              </a:rPr>
              <a:t>security criterion</a:t>
            </a:r>
          </a:p>
        </p:txBody>
      </p:sp>
      <p:sp>
        <p:nvSpPr>
          <p:cNvPr id="18" name="Left Arrow 17"/>
          <p:cNvSpPr/>
          <p:nvPr/>
        </p:nvSpPr>
        <p:spPr>
          <a:xfrm rot="2700000">
            <a:off x="5594410" y="5114922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 rot="18900000">
            <a:off x="5585156" y="4533138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rot="13500000">
            <a:off x="4152163" y="4548229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8100000">
            <a:off x="4152163" y="5192436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2700000">
            <a:off x="7737702" y="2307225"/>
            <a:ext cx="494789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 rot="18900000">
            <a:off x="7574576" y="1725441"/>
            <a:ext cx="494789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13500000">
            <a:off x="5980963" y="1728829"/>
            <a:ext cx="449808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/>
          <p:cNvSpPr/>
          <p:nvPr/>
        </p:nvSpPr>
        <p:spPr>
          <a:xfrm rot="8100000">
            <a:off x="5982303" y="2350458"/>
            <a:ext cx="449808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512855" y="2552700"/>
            <a:ext cx="1216807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C00000"/>
                </a:solidFill>
              </a:rPr>
              <a:t>realistically</a:t>
            </a:r>
          </a:p>
          <a:p>
            <a:pPr algn="ctr"/>
            <a:r>
              <a:rPr lang="en-US" sz="1500" b="1" dirty="0" smtClean="0">
                <a:solidFill>
                  <a:srgbClr val="C00000"/>
                </a:solidFill>
              </a:rPr>
              <a:t>enforceable?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27" name="Left Arrow 26"/>
          <p:cNvSpPr/>
          <p:nvPr/>
        </p:nvSpPr>
        <p:spPr>
          <a:xfrm rot="2700000">
            <a:off x="5574962" y="3484618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 rot="18900000">
            <a:off x="5554419" y="2932938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/>
          <p:cNvSpPr/>
          <p:nvPr/>
        </p:nvSpPr>
        <p:spPr>
          <a:xfrm rot="13500000">
            <a:off x="4225945" y="2917925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29"/>
          <p:cNvSpPr/>
          <p:nvPr/>
        </p:nvSpPr>
        <p:spPr>
          <a:xfrm rot="8100000">
            <a:off x="4225945" y="3554606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241214" y="1767870"/>
            <a:ext cx="978986" cy="7848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chemeClr val="tx2"/>
                </a:solidFill>
              </a:rPr>
              <a:t>current</a:t>
            </a:r>
          </a:p>
          <a:p>
            <a:r>
              <a:rPr lang="en-US" sz="1500" b="1" dirty="0" smtClean="0">
                <a:solidFill>
                  <a:schemeClr val="tx2"/>
                </a:solidFill>
              </a:rPr>
              <a:t>proof</a:t>
            </a:r>
          </a:p>
          <a:p>
            <a:r>
              <a:rPr lang="en-US" sz="1500" b="1" dirty="0" smtClean="0">
                <a:solidFill>
                  <a:schemeClr val="tx2"/>
                </a:solidFill>
              </a:rPr>
              <a:t>technique</a:t>
            </a:r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62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6" grpId="0"/>
      <p:bldP spid="17" grpId="0"/>
      <p:bldP spid="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683325"/>
            <a:ext cx="1219200" cy="510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7" y="3280024"/>
            <a:ext cx="575503" cy="94907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When Good Components Go 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Goal: </a:t>
            </a:r>
            <a:r>
              <a:rPr lang="en-US" sz="2400" b="1" dirty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ormally secure compartmentalization</a:t>
            </a:r>
            <a:endParaRPr lang="en-US" sz="2400" b="1" dirty="0">
              <a:ln w="9525"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first definition</a:t>
            </a:r>
            <a:r>
              <a:rPr lang="en-US" sz="2400" b="1" dirty="0"/>
              <a:t> </a:t>
            </a:r>
            <a:r>
              <a:rPr lang="en-US" sz="2400" dirty="0" smtClean="0"/>
              <a:t>supporting </a:t>
            </a:r>
            <a:r>
              <a:rPr lang="en-US" sz="2400" b="1" dirty="0" smtClean="0"/>
              <a:t>mutually distrustful</a:t>
            </a:r>
            <a:br>
              <a:rPr lang="en-US" sz="2400" b="1" dirty="0" smtClean="0"/>
            </a:br>
            <a:r>
              <a:rPr lang="en-US" sz="2400" b="1" dirty="0" smtClean="0"/>
              <a:t>components</a:t>
            </a:r>
            <a:r>
              <a:rPr lang="en-US" sz="2400" dirty="0" smtClean="0"/>
              <a:t> and</a:t>
            </a:r>
            <a:r>
              <a:rPr lang="en-US" sz="2400" b="1" dirty="0" smtClean="0"/>
              <a:t> </a:t>
            </a:r>
            <a:r>
              <a:rPr lang="en-US" sz="2400" b="1" dirty="0"/>
              <a:t>dynamic compromise</a:t>
            </a:r>
          </a:p>
          <a:p>
            <a:pPr lvl="1"/>
            <a:r>
              <a:rPr lang="en-US" sz="2400" b="1" dirty="0"/>
              <a:t>restricting undefined behavior </a:t>
            </a:r>
            <a:r>
              <a:rPr lang="en-US" sz="2400" b="1" dirty="0">
                <a:solidFill>
                  <a:srgbClr val="C00000"/>
                </a:solidFill>
              </a:rPr>
              <a:t>spatially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temporally</a:t>
            </a: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Enforcement: proof-of-concept </a:t>
            </a:r>
            <a:r>
              <a:rPr lang="en-US" sz="2400" b="1" dirty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secure compilation </a:t>
            </a: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chain</a:t>
            </a:r>
            <a:endParaRPr lang="en-US" sz="2400" b="1" dirty="0">
              <a:ln w="9525"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software fault isolation</a:t>
            </a:r>
            <a:r>
              <a:rPr lang="en-US" sz="2400" b="1" dirty="0"/>
              <a:t> </a:t>
            </a:r>
            <a:r>
              <a:rPr lang="en-US" sz="2400" dirty="0"/>
              <a:t>or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tag-based reference monitor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Proof: combining </a:t>
            </a:r>
            <a:r>
              <a:rPr lang="en-US" sz="2400" b="1" dirty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formal proof and property-based </a:t>
            </a:r>
            <a:r>
              <a:rPr lang="en-US" sz="24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testing</a:t>
            </a:r>
            <a:endParaRPr lang="en-US" sz="2400" b="1" dirty="0">
              <a:ln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 b="1" dirty="0"/>
              <a:t>Generic proof technique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that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extends</a:t>
            </a:r>
            <a:r>
              <a:rPr lang="en-US" sz="2400" b="1" dirty="0" smtClean="0"/>
              <a:t> </a:t>
            </a:r>
            <a:r>
              <a:rPr lang="en-US" sz="2400" dirty="0"/>
              <a:t>and</a:t>
            </a:r>
            <a:r>
              <a:rPr lang="en-US" sz="2400" b="1" dirty="0"/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scales well</a:t>
            </a:r>
          </a:p>
        </p:txBody>
      </p:sp>
      <p:pic>
        <p:nvPicPr>
          <p:cNvPr id="8" name="Picture 7" descr="Coq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31200" y="3924300"/>
            <a:ext cx="812800" cy="812800"/>
          </a:xfrm>
          <a:prstGeom prst="rect">
            <a:avLst/>
          </a:prstGeom>
        </p:spPr>
      </p:pic>
      <p:pic>
        <p:nvPicPr>
          <p:cNvPr id="9" name="Picture 8" descr="puzzle-modularity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1400" y="1370031"/>
            <a:ext cx="1179865" cy="9540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838200" cy="838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2" y="4914900"/>
            <a:ext cx="904728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2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9" y="0"/>
            <a:ext cx="633046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952500"/>
          </a:xfr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Security </a:t>
            </a:r>
            <a:r>
              <a:rPr lang="en-US" b="1" dirty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p</a:t>
            </a:r>
            <a:r>
              <a:rPr lang="en-US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roof</a:t>
            </a:r>
            <a:endParaRPr lang="en-US" b="1" dirty="0">
              <a:ln w="12700">
                <a:solidFill>
                  <a:schemeClr val="tx2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6300"/>
            <a:ext cx="8229600" cy="3771636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tx2"/>
                </a:solidFill>
              </a:rPr>
              <a:t>M</a:t>
            </a:r>
            <a:r>
              <a:rPr lang="en-US" sz="2200" b="1" dirty="0" smtClean="0">
                <a:solidFill>
                  <a:schemeClr val="tx2"/>
                </a:solidFill>
              </a:rPr>
              <a:t>arketing snake oil</a:t>
            </a:r>
            <a:r>
              <a:rPr lang="en-US" sz="2200" dirty="0" smtClean="0"/>
              <a:t>: </a:t>
            </a:r>
            <a:r>
              <a:rPr lang="en-US" sz="2200" dirty="0" err="1" smtClean="0"/>
              <a:t>trussst</a:t>
            </a:r>
            <a:r>
              <a:rPr lang="en-US" sz="2200" dirty="0" smtClean="0"/>
              <a:t> me, it </a:t>
            </a:r>
            <a:r>
              <a:rPr lang="en-US" sz="2200" dirty="0" err="1" smtClean="0"/>
              <a:t>isss</a:t>
            </a:r>
            <a:r>
              <a:rPr lang="en-US" sz="2200" dirty="0" smtClean="0"/>
              <a:t> very </a:t>
            </a:r>
            <a:r>
              <a:rPr lang="en-US" sz="2200" dirty="0" err="1" smtClean="0"/>
              <a:t>sssecure</a:t>
            </a:r>
            <a:endParaRPr lang="en-US" sz="2200" dirty="0" smtClean="0"/>
          </a:p>
          <a:p>
            <a:r>
              <a:rPr lang="en-US" sz="2200" dirty="0" smtClean="0">
                <a:solidFill>
                  <a:schemeClr val="tx2"/>
                </a:solidFill>
              </a:rPr>
              <a:t>...</a:t>
            </a:r>
          </a:p>
          <a:p>
            <a:r>
              <a:rPr lang="en-US" sz="2200" b="1" dirty="0" smtClean="0">
                <a:solidFill>
                  <a:schemeClr val="tx2"/>
                </a:solidFill>
              </a:rPr>
              <a:t>Security experts, metrics,</a:t>
            </a:r>
            <a:r>
              <a:rPr lang="en-US" sz="2200" b="1" dirty="0" smtClean="0"/>
              <a:t> </a:t>
            </a:r>
            <a:r>
              <a:rPr lang="en-US" sz="2200" b="1" dirty="0" smtClean="0">
                <a:solidFill>
                  <a:schemeClr val="tx2"/>
                </a:solidFill>
              </a:rPr>
              <a:t>standards</a:t>
            </a:r>
          </a:p>
          <a:p>
            <a:r>
              <a:rPr lang="en-US" sz="2200" b="1" dirty="0" smtClean="0">
                <a:solidFill>
                  <a:schemeClr val="tx2"/>
                </a:solidFill>
              </a:rPr>
              <a:t>Informal code audit</a:t>
            </a:r>
          </a:p>
          <a:p>
            <a:r>
              <a:rPr lang="en-US" sz="2200" b="1" dirty="0" smtClean="0">
                <a:solidFill>
                  <a:schemeClr val="tx2"/>
                </a:solidFill>
              </a:rPr>
              <a:t>Security </a:t>
            </a:r>
            <a:r>
              <a:rPr lang="en-US" sz="2200" b="1" dirty="0" smtClean="0">
                <a:solidFill>
                  <a:schemeClr val="tx2"/>
                </a:solidFill>
              </a:rPr>
              <a:t>testing</a:t>
            </a:r>
            <a:r>
              <a:rPr lang="en-US" sz="2200" dirty="0" smtClean="0"/>
              <a:t>, red teaming, bounty programs</a:t>
            </a:r>
          </a:p>
          <a:p>
            <a:r>
              <a:rPr lang="en-US" sz="2200" dirty="0" smtClean="0">
                <a:solidFill>
                  <a:schemeClr val="tx2"/>
                </a:solidFill>
              </a:rPr>
              <a:t>...</a:t>
            </a:r>
          </a:p>
          <a:p>
            <a:r>
              <a:rPr lang="en-US" sz="2200" b="1" dirty="0" smtClean="0">
                <a:solidFill>
                  <a:schemeClr val="tx2"/>
                </a:solidFill>
              </a:rPr>
              <a:t>Mathematical proofs</a:t>
            </a:r>
            <a:r>
              <a:rPr lang="en-US" sz="2200" dirty="0" smtClean="0"/>
              <a:t> with various levels of rigor</a:t>
            </a:r>
          </a:p>
          <a:p>
            <a:r>
              <a:rPr lang="en-US" sz="2200" b="1" dirty="0" smtClean="0">
                <a:solidFill>
                  <a:schemeClr val="tx2"/>
                </a:solidFill>
              </a:rPr>
              <a:t>Formal, machine-checked proofs</a:t>
            </a:r>
          </a:p>
          <a:p>
            <a:pPr lvl="1"/>
            <a:r>
              <a:rPr lang="en-US" sz="2000" dirty="0"/>
              <a:t>in a proof </a:t>
            </a:r>
            <a:r>
              <a:rPr lang="en-US" sz="2000" dirty="0" smtClean="0"/>
              <a:t>assistant like Coq, Isabelle, HOL, F*, </a:t>
            </a:r>
            <a:r>
              <a:rPr lang="en-US" sz="2000" dirty="0" err="1" smtClean="0"/>
              <a:t>EasyCrypt</a:t>
            </a:r>
            <a:r>
              <a:rPr lang="en-US" sz="2000" dirty="0" smtClean="0"/>
              <a:t>, ...</a:t>
            </a:r>
          </a:p>
          <a:p>
            <a:pPr lvl="1"/>
            <a:r>
              <a:rPr lang="en-US" sz="2000" dirty="0" smtClean="0"/>
              <a:t>about </a:t>
            </a:r>
            <a:r>
              <a:rPr lang="en-US" sz="2000" b="1" dirty="0" smtClean="0"/>
              <a:t>abstract models</a:t>
            </a:r>
            <a:r>
              <a:rPr lang="en-US" sz="2000" dirty="0" smtClean="0"/>
              <a:t> or </a:t>
            </a:r>
            <a:r>
              <a:rPr lang="en-US" sz="2000" b="1" dirty="0" smtClean="0"/>
              <a:t>concrete implementations</a:t>
            </a:r>
          </a:p>
          <a:p>
            <a:pPr lvl="1"/>
            <a:r>
              <a:rPr lang="en-US" sz="2000" dirty="0" smtClean="0"/>
              <a:t>under various </a:t>
            </a:r>
            <a:r>
              <a:rPr lang="en-US" sz="2000" b="1" dirty="0" smtClean="0"/>
              <a:t>assumptions</a:t>
            </a:r>
            <a:r>
              <a:rPr lang="en-US" sz="2000" dirty="0" smtClean="0"/>
              <a:t> and </a:t>
            </a:r>
            <a:r>
              <a:rPr lang="en-US" sz="2000" b="1" dirty="0" smtClean="0"/>
              <a:t>trusted computing base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98475" y="1181100"/>
            <a:ext cx="1508042" cy="3166643"/>
            <a:chOff x="7576099" y="964168"/>
            <a:chExt cx="1508042" cy="3554267"/>
          </a:xfrm>
        </p:grpSpPr>
        <p:cxnSp>
          <p:nvCxnSpPr>
            <p:cNvPr id="6" name="Straight Arrow Connector 5"/>
            <p:cNvCxnSpPr>
              <a:stCxn id="7" idx="2"/>
              <a:endCxn id="8" idx="0"/>
            </p:cNvCxnSpPr>
            <p:nvPr/>
          </p:nvCxnSpPr>
          <p:spPr>
            <a:xfrm>
              <a:off x="8330120" y="1689615"/>
              <a:ext cx="3995" cy="2182489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576099" y="964168"/>
              <a:ext cx="1508042" cy="725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Easier and</a:t>
              </a:r>
            </a:p>
            <a:p>
              <a:pPr algn="ctr"/>
              <a:r>
                <a:rPr lang="en-US" b="1" dirty="0" smtClean="0"/>
                <a:t>more scalable</a:t>
              </a:r>
              <a:endParaRPr lang="en-US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69024" y="3872104"/>
              <a:ext cx="11301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Better</a:t>
              </a:r>
            </a:p>
            <a:p>
              <a:pPr algn="ctr"/>
              <a:r>
                <a:rPr lang="en-US" b="1" dirty="0" smtClean="0"/>
                <a:t>assurance</a:t>
              </a:r>
              <a:endParaRPr lang="en-US" b="1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132" y="415022"/>
            <a:ext cx="904728" cy="800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693" y="4456641"/>
            <a:ext cx="829307" cy="839259"/>
          </a:xfrm>
          <a:prstGeom prst="rect">
            <a:avLst/>
          </a:prstGeom>
        </p:spPr>
      </p:pic>
      <p:pic>
        <p:nvPicPr>
          <p:cNvPr id="21" name="Picture 20" descr="fstar-ne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4800864"/>
            <a:ext cx="422650" cy="422650"/>
          </a:xfrm>
          <a:prstGeom prst="rect">
            <a:avLst/>
          </a:prstGeom>
        </p:spPr>
      </p:pic>
      <p:pic>
        <p:nvPicPr>
          <p:cNvPr id="22" name="Picture 21" descr="Coq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3771900"/>
            <a:ext cx="551065" cy="5510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8" y="4332267"/>
            <a:ext cx="466725" cy="4094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295900"/>
            <a:ext cx="1022050" cy="3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343"/>
            <a:ext cx="7391400" cy="9883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9744"/>
            <a:ext cx="5181600" cy="4663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99"/>
          <a:stretch/>
        </p:blipFill>
        <p:spPr>
          <a:xfrm>
            <a:off x="3352800" y="1426993"/>
            <a:ext cx="6565022" cy="34747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1834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EverCrypt: Verified Crypto Provider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Verified </a:t>
            </a:r>
            <a:r>
              <a:rPr lang="en-US" sz="2000" b="1" dirty="0" smtClean="0"/>
              <a:t>C (HACL*)</a:t>
            </a:r>
            <a:r>
              <a:rPr lang="en-US" sz="2000" dirty="0" smtClean="0"/>
              <a:t>: </a:t>
            </a:r>
            <a:r>
              <a:rPr lang="en-US" sz="2000" dirty="0" err="1" smtClean="0"/>
              <a:t>ChachaPoly</a:t>
            </a:r>
            <a:r>
              <a:rPr lang="en-US" sz="2000" dirty="0" smtClean="0"/>
              <a:t>, SHA2+3, Blake2</a:t>
            </a:r>
            <a:r>
              <a:rPr lang="en-US" sz="2000" dirty="0"/>
              <a:t>, </a:t>
            </a:r>
            <a:r>
              <a:rPr lang="en-US" sz="2000" dirty="0" smtClean="0"/>
              <a:t>Curve25519, ...</a:t>
            </a:r>
          </a:p>
          <a:p>
            <a:r>
              <a:rPr lang="en-US" sz="2000" b="1" dirty="0" smtClean="0"/>
              <a:t>Verified X64 ASM (Vale)</a:t>
            </a:r>
            <a:r>
              <a:rPr lang="en-US" sz="2000" dirty="0" smtClean="0"/>
              <a:t>: AES-GCM</a:t>
            </a:r>
            <a:r>
              <a:rPr lang="en-US" sz="2000" dirty="0"/>
              <a:t>, Poly1305, </a:t>
            </a:r>
            <a:r>
              <a:rPr lang="en-US" sz="2000" dirty="0" smtClean="0"/>
              <a:t>Curve25519, ...</a:t>
            </a:r>
          </a:p>
          <a:p>
            <a:r>
              <a:rPr lang="en-US" sz="2000" b="1" dirty="0" smtClean="0"/>
              <a:t>Very good </a:t>
            </a:r>
            <a:r>
              <a:rPr lang="en-US" sz="2000" b="1" dirty="0" smtClean="0"/>
              <a:t>efficiency</a:t>
            </a:r>
            <a:r>
              <a:rPr lang="en-US" sz="2000" dirty="0" smtClean="0"/>
              <a:t>, </a:t>
            </a:r>
            <a:r>
              <a:rPr lang="en-US" sz="2000" dirty="0" smtClean="0"/>
              <a:t>competitive </a:t>
            </a:r>
            <a:r>
              <a:rPr lang="en-US" sz="2000" dirty="0" smtClean="0"/>
              <a:t>to </a:t>
            </a:r>
            <a:r>
              <a:rPr lang="en-US" sz="2000" dirty="0" err="1" smtClean="0"/>
              <a:t>libcrypto</a:t>
            </a:r>
            <a:r>
              <a:rPr lang="en-US" sz="2000" dirty="0" smtClean="0"/>
              <a:t> or </a:t>
            </a:r>
            <a:r>
              <a:rPr lang="en-US" sz="2000" dirty="0" err="1" smtClean="0"/>
              <a:t>libsodium</a:t>
            </a:r>
            <a:endParaRPr lang="en-US" sz="2000" dirty="0" smtClean="0"/>
          </a:p>
          <a:p>
            <a:r>
              <a:rPr lang="en-US" sz="2000" b="1" dirty="0" smtClean="0"/>
              <a:t>Readable</a:t>
            </a:r>
            <a:r>
              <a:rPr lang="en-US" sz="2000" dirty="0" smtClean="0"/>
              <a:t> C and ASM code</a:t>
            </a:r>
          </a:p>
          <a:p>
            <a:r>
              <a:rPr lang="en-US" sz="2000" b="1" dirty="0" smtClean="0"/>
              <a:t>Deployed in production</a:t>
            </a:r>
            <a:endParaRPr lang="en-US" sz="2000" dirty="0" smtClean="0"/>
          </a:p>
          <a:p>
            <a:pPr lvl="1"/>
            <a:r>
              <a:rPr lang="en-US" sz="1600" dirty="0" smtClean="0"/>
              <a:t>Mozilla Firefox (NSS)</a:t>
            </a:r>
          </a:p>
          <a:p>
            <a:pPr lvl="1"/>
            <a:r>
              <a:rPr lang="en-US" sz="1600" dirty="0" smtClean="0"/>
              <a:t>Microsoft </a:t>
            </a:r>
            <a:r>
              <a:rPr lang="en-US" sz="1600" dirty="0" err="1" smtClean="0"/>
              <a:t>WinQUIC</a:t>
            </a:r>
            <a:endParaRPr lang="en-US" sz="1600" dirty="0" smtClean="0"/>
          </a:p>
          <a:p>
            <a:pPr lvl="1"/>
            <a:r>
              <a:rPr lang="en-US" sz="1600" dirty="0" err="1" smtClean="0"/>
              <a:t>Wireguard</a:t>
            </a:r>
            <a:r>
              <a:rPr lang="en-US" sz="1600" dirty="0" smtClean="0"/>
              <a:t> VPN</a:t>
            </a:r>
          </a:p>
          <a:p>
            <a:pPr lvl="1"/>
            <a:r>
              <a:rPr lang="en-US" sz="1600" dirty="0" smtClean="0"/>
              <a:t>Zinc </a:t>
            </a:r>
            <a:r>
              <a:rPr lang="en-US" sz="1600" dirty="0"/>
              <a:t>crypto </a:t>
            </a:r>
            <a:r>
              <a:rPr lang="en-US" sz="1600" dirty="0" smtClean="0"/>
              <a:t>API </a:t>
            </a:r>
            <a:r>
              <a:rPr lang="en-US" sz="1600" dirty="0"/>
              <a:t>for </a:t>
            </a:r>
            <a:r>
              <a:rPr lang="en-US" sz="1600" dirty="0" smtClean="0"/>
              <a:t>Linux kernel</a:t>
            </a:r>
          </a:p>
          <a:p>
            <a:pPr lvl="1"/>
            <a:r>
              <a:rPr lang="en-US" sz="1600" dirty="0" err="1" smtClean="0"/>
              <a:t>MirageOS</a:t>
            </a:r>
            <a:r>
              <a:rPr lang="en-US" sz="1600" dirty="0" smtClean="0"/>
              <a:t> </a:t>
            </a:r>
            <a:r>
              <a:rPr lang="en-US" sz="1600" dirty="0" err="1" smtClean="0"/>
              <a:t>unikernel</a:t>
            </a:r>
            <a:endParaRPr lang="en-US" sz="1600" dirty="0" smtClean="0"/>
          </a:p>
          <a:p>
            <a:pPr lvl="1"/>
            <a:r>
              <a:rPr lang="en-US" sz="1600" dirty="0" err="1" smtClean="0"/>
              <a:t>Tezos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dirty="0" err="1"/>
              <a:t>Concordium</a:t>
            </a:r>
            <a:r>
              <a:rPr lang="en-US" sz="1600" dirty="0"/>
              <a:t> </a:t>
            </a:r>
            <a:r>
              <a:rPr lang="en-US" sz="1600" dirty="0" err="1" smtClean="0"/>
              <a:t>blockchains</a:t>
            </a:r>
            <a:endParaRPr lang="en-US" sz="1600" dirty="0" smtClean="0"/>
          </a:p>
          <a:p>
            <a:pPr lvl="1"/>
            <a:r>
              <a:rPr lang="en-US" sz="1600" dirty="0" smtClean="0"/>
              <a:t> ...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81376" y="2552700"/>
            <a:ext cx="3995902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39" lvl="0" indent="-285739" defTabSz="76197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prstClr val="black"/>
                </a:solidFill>
              </a:rPr>
              <a:t>Project Everest</a:t>
            </a:r>
            <a:r>
              <a:rPr lang="en-US" sz="2000" dirty="0" smtClean="0">
                <a:solidFill>
                  <a:prstClr val="black"/>
                </a:solidFill>
              </a:rPr>
              <a:t>, extending this to:</a:t>
            </a:r>
          </a:p>
          <a:p>
            <a:pPr marL="742939" lvl="1" indent="-285739" defTabSz="76197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verified TLS implementation</a:t>
            </a:r>
          </a:p>
          <a:p>
            <a:pPr marL="742939" lvl="1" indent="-285739" defTabSz="76197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</a:rPr>
              <a:t>verified HTTPS stack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9" b="41822"/>
          <a:stretch/>
        </p:blipFill>
        <p:spPr>
          <a:xfrm>
            <a:off x="-76200" y="3794760"/>
            <a:ext cx="92202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0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7" y="3280024"/>
            <a:ext cx="575503" cy="949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EverCrypt formally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Security Goals</a:t>
            </a:r>
          </a:p>
          <a:p>
            <a:pPr lvl="1"/>
            <a:r>
              <a:rPr lang="en-US" sz="1800" b="1" dirty="0"/>
              <a:t>Memory </a:t>
            </a:r>
            <a:r>
              <a:rPr lang="en-US" sz="1800" b="1" dirty="0" smtClean="0"/>
              <a:t>safety</a:t>
            </a:r>
            <a:r>
              <a:rPr lang="en-US" sz="1800" dirty="0" smtClean="0"/>
              <a:t> (no </a:t>
            </a:r>
            <a:r>
              <a:rPr lang="en-US" sz="1800" dirty="0"/>
              <a:t>buffer overflows, use-after-frees, double-frees, </a:t>
            </a:r>
            <a:r>
              <a:rPr lang="en-US" sz="1800" dirty="0" smtClean="0"/>
              <a:t>...)</a:t>
            </a:r>
          </a:p>
          <a:p>
            <a:pPr lvl="1"/>
            <a:r>
              <a:rPr lang="en-US" sz="1800" b="1" dirty="0"/>
              <a:t>Functional </a:t>
            </a:r>
            <a:r>
              <a:rPr lang="en-US" sz="1800" b="1" dirty="0" smtClean="0"/>
              <a:t>correctness</a:t>
            </a:r>
            <a:r>
              <a:rPr lang="en-US" sz="1800" dirty="0" smtClean="0"/>
              <a:t> (code implements a simpler math function)</a:t>
            </a:r>
          </a:p>
          <a:p>
            <a:pPr lvl="1"/>
            <a:r>
              <a:rPr lang="en-US" sz="1800" b="1" dirty="0"/>
              <a:t>Side-channel </a:t>
            </a:r>
            <a:r>
              <a:rPr lang="en-US" sz="1800" b="1" dirty="0" smtClean="0"/>
              <a:t>resistance</a:t>
            </a:r>
            <a:r>
              <a:rPr lang="en-US" sz="1800" dirty="0" smtClean="0"/>
              <a:t> (secret independent control &amp; mem accesses)</a:t>
            </a:r>
          </a:p>
          <a:p>
            <a:pPr lvl="1"/>
            <a:r>
              <a:rPr lang="en-US" sz="1800" b="1" dirty="0" smtClean="0"/>
              <a:t>Cryptographic security</a:t>
            </a:r>
            <a:r>
              <a:rPr lang="en-US" sz="1800" dirty="0" smtClean="0"/>
              <a:t> (e.g. </a:t>
            </a:r>
            <a:r>
              <a:rPr lang="en-US" sz="1800" dirty="0" err="1" smtClean="0"/>
              <a:t>auth</a:t>
            </a:r>
            <a:r>
              <a:rPr lang="en-US" sz="1800" dirty="0" smtClean="0"/>
              <a:t>, </a:t>
            </a:r>
            <a:r>
              <a:rPr lang="en-US" sz="1800" dirty="0" err="1" smtClean="0"/>
              <a:t>int</a:t>
            </a:r>
            <a:r>
              <a:rPr lang="en-US" sz="1800" dirty="0" smtClean="0"/>
              <a:t>, and </a:t>
            </a:r>
            <a:r>
              <a:rPr lang="en-US" sz="1800" dirty="0" err="1" smtClean="0"/>
              <a:t>conf</a:t>
            </a:r>
            <a:r>
              <a:rPr lang="en-US" sz="1800" dirty="0" smtClean="0"/>
              <a:t> of AEAD constructions)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Security Enforcement</a:t>
            </a:r>
          </a:p>
          <a:p>
            <a:pPr lvl="1"/>
            <a:r>
              <a:rPr lang="en-US" sz="1800" b="1" dirty="0" smtClean="0"/>
              <a:t>static</a:t>
            </a:r>
            <a:r>
              <a:rPr lang="en-US" sz="1800" dirty="0" smtClean="0"/>
              <a:t>: program verification in F* for safety and correctness</a:t>
            </a:r>
          </a:p>
          <a:p>
            <a:pPr lvl="1"/>
            <a:r>
              <a:rPr lang="en-US" sz="1800" dirty="0" smtClean="0"/>
              <a:t>side-channel resistance and crypto security involve paper proofs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sz="20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Security Proof</a:t>
            </a:r>
          </a:p>
          <a:p>
            <a:pPr lvl="1"/>
            <a:r>
              <a:rPr lang="en-US" sz="1800" b="1" dirty="0" smtClean="0"/>
              <a:t>milestone</a:t>
            </a:r>
            <a:r>
              <a:rPr lang="en-US" sz="1800" dirty="0" smtClean="0"/>
              <a:t>: </a:t>
            </a:r>
            <a:r>
              <a:rPr lang="en-US" sz="1800" dirty="0" smtClean="0"/>
              <a:t>40.000</a:t>
            </a:r>
            <a:r>
              <a:rPr lang="en-US" sz="1800" dirty="0" smtClean="0"/>
              <a:t>+ lines of </a:t>
            </a:r>
            <a:r>
              <a:rPr lang="en-US" sz="1800" dirty="0" smtClean="0"/>
              <a:t>proved </a:t>
            </a:r>
            <a:r>
              <a:rPr lang="en-US" sz="1800" dirty="0" smtClean="0"/>
              <a:t>correct code, shipping</a:t>
            </a:r>
          </a:p>
          <a:p>
            <a:pPr lvl="1"/>
            <a:r>
              <a:rPr lang="en-US" sz="1800" b="1" dirty="0" smtClean="0"/>
              <a:t>still</a:t>
            </a:r>
            <a:r>
              <a:rPr lang="en-US" sz="1800" dirty="0" smtClean="0"/>
              <a:t>: big trusted computing base, some interesting proofs on paper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fstar-ne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1400" y="3238500"/>
            <a:ext cx="10668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8382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2" y="4914900"/>
            <a:ext cx="904728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2" y="1562100"/>
            <a:ext cx="7964487" cy="2940843"/>
          </a:xfrm>
        </p:spPr>
        <p:txBody>
          <a:bodyPr>
            <a:noAutofit/>
          </a:bodyPr>
          <a:lstStyle/>
          <a:p>
            <a:r>
              <a:rPr lang="en-US" sz="4000" cap="none" dirty="0" smtClean="0">
                <a:solidFill>
                  <a:srgbClr val="C00000"/>
                </a:solidFill>
              </a:rPr>
              <a:t>Formally Secure Compartmentalization</a:t>
            </a:r>
            <a:r>
              <a:rPr lang="en-US" sz="3600" cap="none" dirty="0"/>
              <a:t/>
            </a:r>
            <a:br>
              <a:rPr lang="en-US" sz="3600" cap="none" dirty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2800" cap="none" dirty="0" smtClean="0"/>
              <a:t>When </a:t>
            </a:r>
            <a:r>
              <a:rPr lang="en-US" sz="2800" cap="none" dirty="0"/>
              <a:t>Good Components Go </a:t>
            </a:r>
            <a:r>
              <a:rPr lang="en-US" sz="2800" cap="none" dirty="0" smtClean="0"/>
              <a:t>Bad (CCS 2018)</a:t>
            </a:r>
            <a:br>
              <a:rPr lang="en-US" sz="2800" cap="none" dirty="0" smtClean="0"/>
            </a:br>
            <a:r>
              <a:rPr lang="en-US" sz="2800" cap="none" dirty="0" smtClean="0">
                <a:solidFill>
                  <a:schemeClr val="bg1">
                    <a:lumMod val="50000"/>
                  </a:schemeClr>
                </a:solidFill>
              </a:rPr>
              <a:t>Beyond Good and Evil (CSF </a:t>
            </a:r>
            <a:r>
              <a:rPr lang="en-US" sz="2800" cap="none" dirty="0">
                <a:solidFill>
                  <a:schemeClr val="bg1">
                    <a:lumMod val="50000"/>
                  </a:schemeClr>
                </a:solidFill>
              </a:rPr>
              <a:t>2016</a:t>
            </a:r>
            <a:r>
              <a:rPr lang="en-US" sz="2800" cap="none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2800" cap="non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puzzle-modularity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1562100"/>
            <a:ext cx="1790446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7.8|4.8|6.6|3.6|5.9|1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3.6|3.8|5.9|16.1|7.8|4.5|13.9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51635</TotalTime>
  <Words>1997</Words>
  <Application>Microsoft Office PowerPoint</Application>
  <PresentationFormat>On-screen Show (16:10)</PresentationFormat>
  <Paragraphs>511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 Unicode MS</vt:lpstr>
      <vt:lpstr>Arial</vt:lpstr>
      <vt:lpstr>Calibri</vt:lpstr>
      <vt:lpstr>Consolas</vt:lpstr>
      <vt:lpstr>Office Theme</vt:lpstr>
      <vt:lpstr>When Good Components Go Bad Formally Secure Compilation Despite Dynamic Compromise</vt:lpstr>
      <vt:lpstr>PowerPoint Presentation</vt:lpstr>
      <vt:lpstr>Security foundations research is about making this diagram mathematically formal</vt:lpstr>
      <vt:lpstr>PowerPoint Presentation</vt:lpstr>
      <vt:lpstr>Security proof</vt:lpstr>
      <vt:lpstr>PowerPoint Presentation</vt:lpstr>
      <vt:lpstr>EverCrypt: Verified Crypto Provider </vt:lpstr>
      <vt:lpstr>EverCrypt formally</vt:lpstr>
      <vt:lpstr>Formally Secure Compartmentalization  When Good Components Go Bad (CCS 2018) Beyond Good and Evil (CSF 2016)</vt:lpstr>
      <vt:lpstr>PowerPoint Presentation</vt:lpstr>
      <vt:lpstr>Inherently insecure languages like C</vt:lpstr>
      <vt:lpstr>Compartmentalization mitigation</vt:lpstr>
      <vt:lpstr>1. Security Goal [What are we trying to achieve?]</vt:lpstr>
      <vt:lpstr>PowerPoint Presentation</vt:lpstr>
      <vt:lpstr>Challenge formalizing security of mitigations</vt:lpstr>
      <vt:lpstr>Compartmentalizing compilation should ...</vt:lpstr>
      <vt:lpstr>Security definition:</vt:lpstr>
      <vt:lpstr>2. Security Enforcement [How can we effectively enforce this?]  Proof-of-concept secure compilation chain</vt:lpstr>
      <vt:lpstr>PowerPoint Presentation</vt:lpstr>
      <vt:lpstr>Micro-Policies [Oakland’15, ASPLOS ’15,...]</vt:lpstr>
      <vt:lpstr>Compartmentalization micro-policy</vt:lpstr>
      <vt:lpstr>3. Security Proof [How can we make sure we achieved our goal?]  Proof-of-concept formally secure compilation chain in Coq</vt:lpstr>
      <vt:lpstr>PowerPoint Presentation</vt:lpstr>
      <vt:lpstr>We reduce our proof goal to a variant of: Robust Safety Preservation</vt:lpstr>
      <vt:lpstr>Simple and scalable proof technique (for our variant of Robust Safety Preservation)</vt:lpstr>
      <vt:lpstr>When Good Components Go Bad</vt:lpstr>
      <vt:lpstr>Making this more practical ... next steps:</vt:lpstr>
      <vt:lpstr>My dream: secure compilation at scale</vt:lpstr>
      <vt:lpstr>Going beyond Robust Preservation of Safety  Journey Beyond Full Abstraction (CSF 2019)</vt:lpstr>
      <vt:lpstr>Going beyond Robust Preservation of Safety [CSF'19]</vt:lpstr>
      <vt:lpstr>When Good Components Go Bad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1922</cp:revision>
  <dcterms:created xsi:type="dcterms:W3CDTF">2016-12-13T09:19:39Z</dcterms:created>
  <dcterms:modified xsi:type="dcterms:W3CDTF">2019-09-29T15:11:59Z</dcterms:modified>
</cp:coreProperties>
</file>